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22"/>
  </p:notesMasterIdLst>
  <p:handoutMasterIdLst>
    <p:handoutMasterId r:id="rId23"/>
  </p:handoutMasterIdLst>
  <p:sldIdLst>
    <p:sldId id="261" r:id="rId5"/>
    <p:sldId id="454" r:id="rId6"/>
    <p:sldId id="283" r:id="rId7"/>
    <p:sldId id="316" r:id="rId8"/>
    <p:sldId id="372" r:id="rId9"/>
    <p:sldId id="318" r:id="rId10"/>
    <p:sldId id="320" r:id="rId11"/>
    <p:sldId id="369" r:id="rId12"/>
    <p:sldId id="446" r:id="rId13"/>
    <p:sldId id="331" r:id="rId14"/>
    <p:sldId id="378" r:id="rId15"/>
    <p:sldId id="443" r:id="rId16"/>
    <p:sldId id="379" r:id="rId17"/>
    <p:sldId id="383" r:id="rId18"/>
    <p:sldId id="386" r:id="rId19"/>
    <p:sldId id="455" r:id="rId20"/>
    <p:sldId id="296" r:id="rId21"/>
  </p:sldIdLst>
  <p:sldSz cx="12195175" cy="6858000"/>
  <p:notesSz cx="10234295" cy="70993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  <a:srgbClr val="3366FF"/>
    <a:srgbClr val="33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5853" autoAdjust="0"/>
  </p:normalViewPr>
  <p:slideViewPr>
    <p:cSldViewPr>
      <p:cViewPr varScale="1">
        <p:scale>
          <a:sx n="68" d="100"/>
          <a:sy n="68" d="100"/>
        </p:scale>
        <p:origin x="108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Documents%20and%20Settings\admin\&#26700;&#38754;\2014&#24180;&#24230;&#25253;&#34920;&#65288;&#37041;&#24212;20150112&#6528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oleObject" Target="file:///C:\Documents%20and%20Settings\admin\&#26700;&#38754;\2014&#24180;&#24230;&#25253;&#34920;&#65288;&#37041;&#24212;20150112&#65289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oleObject" Target="file:///C:\Documents%20and%20Settings\admin\&#26700;&#38754;\2014&#24180;&#24230;&#25253;&#34920;&#65288;&#37041;&#24212;20150112&#65289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oleObject" Target="file:///C:\Documents%20and%20Settings\admin\&#26700;&#38754;\&#24180;&#25253;&#21442;&#32771;&#36164;&#26009;\&#20154;&#20107;&#32452;\2014&#24180;&#24230;&#25253;&#34920;&#65288;&#37041;&#24212;20150112&#65289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oleObject" Target="file:///C:\Documents%20and%20Settings\admin\&#26700;&#38754;\2014&#24180;&#24230;&#25253;&#34920;&#65288;&#37041;&#24212;20150112&#6528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工龄分析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457162281084923"/>
          <c:y val="0"/>
        </c:manualLayout>
      </c:layout>
      <c:overlay val="0"/>
      <c:spPr>
        <a:noFill/>
        <a:ln w="25400">
          <a:noFill/>
        </a:ln>
      </c:spPr>
    </c:title>
    <c:autoTitleDeleted val="0"/>
    <c:view3D>
      <c:rotX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42701751320635"/>
          <c:y val="0.190032639829474"/>
          <c:w val="0.930689245405149"/>
          <c:h val="0.777221096470446"/>
        </c:manualLayout>
      </c:layout>
      <c:pie3DChart>
        <c:varyColors val="1"/>
        <c:ser>
          <c:idx val="0"/>
          <c:order val="0"/>
          <c:tx>
            <c:strRef>
              <c:f>在职人员分析!$J$2</c:f>
              <c:strCache>
                <c:ptCount val="1"/>
                <c:pt idx="0">
                  <c:v>人数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0399030381993618"/>
                  <c:y val="0.10611954755655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6</a:t>
                    </a:r>
                    <a:r>
                      <a:rPr lang="zh-CN" altLang="en-US" dirty="0"/>
                      <a:t>个月以内
</a:t>
                    </a:r>
                    <a:r>
                      <a:rPr lang="en-US" altLang="zh-CN" dirty="0"/>
                      <a:t>20.25%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930868691597782"/>
                  <c:y val="-0.02995833640868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6</a:t>
                    </a:r>
                    <a:r>
                      <a:rPr lang="zh-CN" altLang="en-US" dirty="0"/>
                      <a:t>个月</a:t>
                    </a:r>
                    <a:r>
                      <a:rPr lang="en-US" altLang="zh-CN" dirty="0"/>
                      <a:t>—1</a:t>
                    </a:r>
                    <a:r>
                      <a:rPr lang="zh-CN" altLang="en-US" dirty="0"/>
                      <a:t>年（不含）
</a:t>
                    </a:r>
                    <a:r>
                      <a:rPr lang="en-US" altLang="zh-CN" dirty="0"/>
                      <a:t>24.18%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92805927930767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—2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（不含）
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20.08%</a:t>
                    </a:r>
                    <a:endPara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76264657565286"/>
                  <c:y val="-0.0059695663042120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—3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（不含）
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12.62%</a:t>
                    </a:r>
                    <a:endPara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—5</a:t>
                    </a: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</a:t>
                    </a:r>
                    <a:endPara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（不含）
</a:t>
                    </a:r>
                    <a:r>
                      <a: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12.21%</a:t>
                    </a:r>
                    <a:endPara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603200618482222"/>
                  <c:y val="0.052239414742081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5</a:t>
                    </a:r>
                    <a:r>
                      <a:rPr lang="zh-CN" altLang="en-US" dirty="0"/>
                      <a:t>年或以上
</a:t>
                    </a:r>
                    <a:r>
                      <a:rPr lang="en-US" altLang="zh-CN" dirty="0"/>
                      <a:t>10.66%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在职人员分析!$I$3:$I$8</c:f>
              <c:strCache>
                <c:ptCount val="6"/>
                <c:pt idx="0">
                  <c:v>6个月以内</c:v>
                </c:pt>
                <c:pt idx="1">
                  <c:v>6个月—1年（不含）</c:v>
                </c:pt>
                <c:pt idx="2">
                  <c:v>1年—2年（不含）</c:v>
                </c:pt>
                <c:pt idx="3">
                  <c:v>2年—3年（不含）</c:v>
                </c:pt>
                <c:pt idx="4">
                  <c:v>3年—5年（不含）</c:v>
                </c:pt>
                <c:pt idx="5">
                  <c:v>5年或以上</c:v>
                </c:pt>
              </c:strCache>
            </c:strRef>
          </c:cat>
          <c:val>
            <c:numRef>
              <c:f>在职人员分析!$J$3:$J$8</c:f>
              <c:numCache>
                <c:formatCode>General</c:formatCode>
                <c:ptCount val="6"/>
                <c:pt idx="0">
                  <c:v>247</c:v>
                </c:pt>
                <c:pt idx="1">
                  <c:v>295</c:v>
                </c:pt>
                <c:pt idx="2">
                  <c:v>245</c:v>
                </c:pt>
                <c:pt idx="3">
                  <c:v>154</c:v>
                </c:pt>
                <c:pt idx="4">
                  <c:v>149</c:v>
                </c:pt>
                <c:pt idx="5">
                  <c:v>130</c:v>
                </c:pt>
              </c:numCache>
            </c:numRef>
          </c:val>
        </c:ser>
        <c:ser>
          <c:idx val="1"/>
          <c:order val="1"/>
          <c:tx>
            <c:strRef>
              <c:f>在职人员分析!$K$2</c:f>
              <c:strCache>
                <c:ptCount val="1"/>
                <c:pt idx="0">
                  <c:v>所占比率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在职人员分析!$I$3:$I$8</c:f>
              <c:strCache>
                <c:ptCount val="6"/>
                <c:pt idx="0">
                  <c:v>6个月以内</c:v>
                </c:pt>
                <c:pt idx="1">
                  <c:v>6个月—1年（不含）</c:v>
                </c:pt>
                <c:pt idx="2">
                  <c:v>1年—2年（不含）</c:v>
                </c:pt>
                <c:pt idx="3">
                  <c:v>2年—3年（不含）</c:v>
                </c:pt>
                <c:pt idx="4">
                  <c:v>3年—5年（不含）</c:v>
                </c:pt>
                <c:pt idx="5">
                  <c:v>5年或以上</c:v>
                </c:pt>
              </c:strCache>
            </c:strRef>
          </c:cat>
          <c:val>
            <c:numRef>
              <c:f>在职人员分析!$K$3:$K$8</c:f>
              <c:numCache>
                <c:formatCode>0.00%</c:formatCode>
                <c:ptCount val="6"/>
                <c:pt idx="0">
                  <c:v>0.202459016393443</c:v>
                </c:pt>
                <c:pt idx="1">
                  <c:v>0.241803278688525</c:v>
                </c:pt>
                <c:pt idx="2">
                  <c:v>0.200819672131148</c:v>
                </c:pt>
                <c:pt idx="3">
                  <c:v>0.126229508196721</c:v>
                </c:pt>
                <c:pt idx="4">
                  <c:v>0.122131147540985</c:v>
                </c:pt>
                <c:pt idx="5">
                  <c:v>0.10655737704918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400"/>
              <a:t>教育结构分析</a:t>
            </a:r>
            <a:endParaRPr lang="zh-CN" altLang="en-US" sz="2400"/>
          </a:p>
        </c:rich>
      </c:tx>
      <c:layout>
        <c:manualLayout>
          <c:xMode val="edge"/>
          <c:yMode val="edge"/>
          <c:x val="0.39148086952228"/>
          <c:y val="0.0304944445357571"/>
        </c:manualLayout>
      </c:layout>
      <c:overlay val="0"/>
      <c:spPr>
        <a:noFill/>
        <a:ln w="25400">
          <a:noFill/>
        </a:ln>
      </c:spPr>
    </c:title>
    <c:autoTitleDeleted val="0"/>
    <c:view3D>
      <c:rotX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71828268210325"/>
          <c:y val="0.281320778751171"/>
          <c:w val="0.890436850241765"/>
          <c:h val="0.70135928074818"/>
        </c:manualLayout>
      </c:layout>
      <c:pie3DChart>
        <c:varyColors val="1"/>
        <c:ser>
          <c:idx val="0"/>
          <c:order val="0"/>
          <c:tx>
            <c:strRef>
              <c:f>在职人员分析!$I$22</c:f>
              <c:strCache>
                <c:ptCount val="1"/>
                <c:pt idx="0">
                  <c:v>人数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2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0466439524292459"/>
                  <c:y val="-0.019060435325587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其他
</a:t>
                    </a:r>
                    <a:r>
                      <a:rPr lang="en-US" altLang="zh-CN" dirty="0"/>
                      <a:t>1.39%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82241872443224"/>
                  <c:y val="0.052333592995443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初中及以下
</a:t>
                    </a:r>
                    <a:r>
                      <a:rPr lang="en-US" altLang="zh-CN" dirty="0"/>
                      <a:t>5.16%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79158357737844"/>
                  <c:y val="0.0036872477510834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高中</a:t>
                    </a:r>
                    <a:r>
                      <a:rPr lang="en-US" altLang="zh-CN" dirty="0"/>
                      <a:t>/</a:t>
                    </a:r>
                    <a:r>
                      <a:rPr lang="zh-CN" altLang="en-US" dirty="0"/>
                      <a:t>中专
</a:t>
                    </a:r>
                    <a:r>
                      <a:rPr lang="en-US" altLang="zh-CN" dirty="0"/>
                      <a:t>34.59%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747170785996179"/>
                  <c:y val="-0.21612703201629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大专
</a:t>
                    </a:r>
                    <a:r>
                      <a:rPr lang="en-US" altLang="zh-CN" dirty="0"/>
                      <a:t>45.00%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786614553065093"/>
                  <c:y val="0.099502108209032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本科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13.36%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1003376748674"/>
                  <c:y val="0.009663367767102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硕士
</a:t>
                    </a:r>
                    <a:r>
                      <a:rPr lang="en-US" altLang="zh-CN" dirty="0"/>
                      <a:t>0.49%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在职人员分析!$J$21:$O$21</c:f>
              <c:strCache>
                <c:ptCount val="6"/>
                <c:pt idx="0">
                  <c:v>其他</c:v>
                </c:pt>
                <c:pt idx="1">
                  <c:v>初中及以下</c:v>
                </c:pt>
                <c:pt idx="2">
                  <c:v>高中/中专</c:v>
                </c:pt>
                <c:pt idx="3">
                  <c:v>大专</c:v>
                </c:pt>
                <c:pt idx="4">
                  <c:v>本科</c:v>
                </c:pt>
                <c:pt idx="5">
                  <c:v>硕士</c:v>
                </c:pt>
              </c:strCache>
            </c:strRef>
          </c:cat>
          <c:val>
            <c:numRef>
              <c:f>在职人员分析!$J$22:$O$22</c:f>
              <c:numCache>
                <c:formatCode>General</c:formatCode>
                <c:ptCount val="6"/>
                <c:pt idx="0">
                  <c:v>17</c:v>
                </c:pt>
                <c:pt idx="1">
                  <c:v>63</c:v>
                </c:pt>
                <c:pt idx="2">
                  <c:v>422</c:v>
                </c:pt>
                <c:pt idx="3">
                  <c:v>549</c:v>
                </c:pt>
                <c:pt idx="4">
                  <c:v>163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年龄结构分析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9365358772642"/>
          <c:y val="0.357943733923889"/>
          <c:w val="0.916666666666666"/>
          <c:h val="0.62802167471002"/>
        </c:manualLayout>
      </c:layout>
      <c:pie3DChart>
        <c:varyColors val="1"/>
        <c:ser>
          <c:idx val="0"/>
          <c:order val="0"/>
          <c:tx>
            <c:strRef>
              <c:f>在职人员分析!$A$17</c:f>
              <c:strCache>
                <c:ptCount val="1"/>
                <c:pt idx="0">
                  <c:v>人数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54014394110268"/>
                  <c:y val="0.054345994561063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20</a:t>
                    </a:r>
                    <a:r>
                      <a:rPr lang="zh-CN" altLang="en-US" dirty="0"/>
                      <a:t>岁以下
</a:t>
                    </a:r>
                    <a:r>
                      <a:rPr lang="en-US" altLang="zh-CN" dirty="0"/>
                      <a:t>1.48%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20-30</a:t>
                    </a:r>
                    <a:r>
                      <a:rPr lang="zh-CN" altLang="en-US" dirty="0"/>
                      <a:t>岁
</a:t>
                    </a:r>
                    <a:r>
                      <a:rPr lang="en-US" altLang="zh-CN" dirty="0"/>
                      <a:t>75.00%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591875383965479"/>
                  <c:y val="0.061159476961542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30-40</a:t>
                    </a:r>
                    <a:r>
                      <a:rPr lang="zh-CN" altLang="en-US" dirty="0"/>
                      <a:t>岁
</a:t>
                    </a:r>
                    <a:r>
                      <a:rPr lang="en-US" altLang="zh-CN" dirty="0"/>
                      <a:t>18.61%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805983256924476"/>
                  <c:y val="0.0026021578002524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40-50</a:t>
                    </a:r>
                    <a:r>
                      <a:rPr lang="zh-CN" altLang="en-US" dirty="0"/>
                      <a:t>岁
</a:t>
                    </a:r>
                    <a:r>
                      <a:rPr lang="en-US" altLang="zh-CN" dirty="0"/>
                      <a:t>4.05%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26147098809816"/>
                  <c:y val="-0.044976804536001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50</a:t>
                    </a:r>
                    <a:r>
                      <a:rPr lang="zh-CN" altLang="en-US" dirty="0"/>
                      <a:t>岁以上
</a:t>
                    </a:r>
                    <a:r>
                      <a:rPr lang="en-US" altLang="zh-CN" dirty="0"/>
                      <a:t>0.9%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在职人员分析!$B$16:$F$16</c:f>
              <c:strCache>
                <c:ptCount val="5"/>
                <c:pt idx="0">
                  <c:v>20岁以下</c:v>
                </c:pt>
                <c:pt idx="1">
                  <c:v>20-30</c:v>
                </c:pt>
                <c:pt idx="2">
                  <c:v>30-40</c:v>
                </c:pt>
                <c:pt idx="3">
                  <c:v>40-50</c:v>
                </c:pt>
                <c:pt idx="4">
                  <c:v>50岁以上</c:v>
                </c:pt>
              </c:strCache>
            </c:strRef>
          </c:cat>
          <c:val>
            <c:numRef>
              <c:f>在职人员分析!$B$17:$F$17</c:f>
              <c:numCache>
                <c:formatCode>General</c:formatCode>
                <c:ptCount val="5"/>
                <c:pt idx="0">
                  <c:v>18</c:v>
                </c:pt>
                <c:pt idx="1">
                  <c:v>915</c:v>
                </c:pt>
                <c:pt idx="2">
                  <c:v>227</c:v>
                </c:pt>
                <c:pt idx="3">
                  <c:v>49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在职人员分析!$A$18</c:f>
              <c:strCache>
                <c:ptCount val="1"/>
                <c:pt idx="0">
                  <c:v>所占比率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在职人员分析!$B$16:$F$16</c:f>
              <c:strCache>
                <c:ptCount val="5"/>
                <c:pt idx="0">
                  <c:v>20岁以下</c:v>
                </c:pt>
                <c:pt idx="1">
                  <c:v>20-30</c:v>
                </c:pt>
                <c:pt idx="2">
                  <c:v>30-40</c:v>
                </c:pt>
                <c:pt idx="3">
                  <c:v>40-50</c:v>
                </c:pt>
                <c:pt idx="4">
                  <c:v>50岁以上</c:v>
                </c:pt>
              </c:strCache>
            </c:strRef>
          </c:cat>
          <c:val>
            <c:numRef>
              <c:f>在职人员分析!$B$18:$F$18</c:f>
              <c:numCache>
                <c:formatCode>0.00%</c:formatCode>
                <c:ptCount val="5"/>
                <c:pt idx="0">
                  <c:v>0.0147540983606557</c:v>
                </c:pt>
                <c:pt idx="1">
                  <c:v>0.750000000000004</c:v>
                </c:pt>
                <c:pt idx="2">
                  <c:v>0.186065573770493</c:v>
                </c:pt>
                <c:pt idx="3">
                  <c:v>0.0401639344262299</c:v>
                </c:pt>
                <c:pt idx="4">
                  <c:v>0.00901639344262295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/>
              <a:t>工龄分析</a:t>
            </a:r>
            <a:endParaRPr lang="zh-CN" altLang="en-US" sz="2000"/>
          </a:p>
        </c:rich>
      </c:tx>
      <c:layout/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41761166978"/>
          <c:y val="0.280128957403854"/>
          <c:w val="0.813888888888892"/>
          <c:h val="0.64189851268592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1-3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月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45.92%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535445430793"/>
                  <c:y val="-0.074192272193841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3-6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月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16.41%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月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-1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16.92%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588227285505166"/>
                  <c:y val="-0.042675088199832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1-2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12.22%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2-3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2.11%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238957786526684"/>
                  <c:y val="-0.023568824730241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3-5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4.63%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41385364529142"/>
                  <c:y val="-0.0028604420937747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5</a:t>
                    </a:r>
                    <a:r>
                      <a: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年以上
</a:t>
                    </a:r>
                    <a:r>
                      <a: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1.71%</a:t>
                    </a:r>
                    <a:endPara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'展示（更改）'!$B$18:$H$18</c:f>
              <c:strCache>
                <c:ptCount val="7"/>
                <c:pt idx="0">
                  <c:v>1-3月</c:v>
                </c:pt>
                <c:pt idx="1">
                  <c:v>3-6月</c:v>
                </c:pt>
                <c:pt idx="2">
                  <c:v>6月-1年</c:v>
                </c:pt>
                <c:pt idx="3">
                  <c:v>1-2年</c:v>
                </c:pt>
                <c:pt idx="4">
                  <c:v>2-3年</c:v>
                </c:pt>
                <c:pt idx="5">
                  <c:v>3-5年</c:v>
                </c:pt>
                <c:pt idx="6">
                  <c:v>5年以上</c:v>
                </c:pt>
              </c:strCache>
            </c:strRef>
          </c:cat>
          <c:val>
            <c:numRef>
              <c:f>'展示（更改）'!$B$19:$H$19</c:f>
              <c:numCache>
                <c:formatCode>General</c:formatCode>
                <c:ptCount val="7"/>
                <c:pt idx="0">
                  <c:v>456</c:v>
                </c:pt>
                <c:pt idx="1">
                  <c:v>163</c:v>
                </c:pt>
                <c:pt idx="2">
                  <c:v>168</c:v>
                </c:pt>
                <c:pt idx="3">
                  <c:v>122</c:v>
                </c:pt>
                <c:pt idx="4">
                  <c:v>21</c:v>
                </c:pt>
                <c:pt idx="5">
                  <c:v>46</c:v>
                </c:pt>
                <c:pt idx="6">
                  <c:v>17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'展示（更改）'!$B$18:$H$18</c:f>
              <c:strCache>
                <c:ptCount val="7"/>
                <c:pt idx="0">
                  <c:v>1-3月</c:v>
                </c:pt>
                <c:pt idx="1">
                  <c:v>3-6月</c:v>
                </c:pt>
                <c:pt idx="2">
                  <c:v>6月-1年</c:v>
                </c:pt>
                <c:pt idx="3">
                  <c:v>1-2年</c:v>
                </c:pt>
                <c:pt idx="4">
                  <c:v>2-3年</c:v>
                </c:pt>
                <c:pt idx="5">
                  <c:v>3-5年</c:v>
                </c:pt>
                <c:pt idx="6">
                  <c:v>5年以上</c:v>
                </c:pt>
              </c:strCache>
            </c:strRef>
          </c:cat>
          <c:val>
            <c:numRef>
              <c:f>'展示（更改）'!$B$20:$H$20</c:f>
              <c:numCache>
                <c:formatCode>0.00%</c:formatCode>
                <c:ptCount val="7"/>
                <c:pt idx="0">
                  <c:v>0.459214501510574</c:v>
                </c:pt>
                <c:pt idx="1">
                  <c:v>0.164149043303122</c:v>
                </c:pt>
                <c:pt idx="2">
                  <c:v>0.169184290030211</c:v>
                </c:pt>
                <c:pt idx="3">
                  <c:v>0.122860020140987</c:v>
                </c:pt>
                <c:pt idx="4">
                  <c:v>0.0211480362537764</c:v>
                </c:pt>
                <c:pt idx="5">
                  <c:v>0.0463242698892246</c:v>
                </c:pt>
                <c:pt idx="6">
                  <c:v>0.0171198388721047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 dirty="0"/>
              <a:t>离职原因分析</a:t>
            </a:r>
            <a:endParaRPr lang="en-US" altLang="zh-CN" sz="20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86971737228498"/>
          <c:y val="0.346163687713943"/>
          <c:w val="0.907134434282671"/>
          <c:h val="0.5788154047284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41761562473753"/>
                  <c:y val="-0.24476226830366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/>
                      <a:t>M</a:t>
                    </a:r>
                    <a:r>
                      <a:rPr lang="zh-CN" altLang="en-US" dirty="0"/>
                      <a:t>类
</a:t>
                    </a:r>
                    <a:r>
                      <a:rPr lang="en-US" altLang="zh-CN" dirty="0"/>
                      <a:t>72.61%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42555432682886"/>
                  <c:y val="0.16091764348644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/>
                      <a:t>R</a:t>
                    </a:r>
                    <a:r>
                      <a:rPr lang="zh-CN" altLang="en-US" dirty="0"/>
                      <a:t>类
</a:t>
                    </a:r>
                    <a:r>
                      <a:rPr lang="en-US" altLang="zh-CN" dirty="0"/>
                      <a:t>10.70%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/>
                      <a:t>N</a:t>
                    </a:r>
                    <a:r>
                      <a:rPr lang="zh-CN" altLang="en-US" dirty="0"/>
                      <a:t>类
</a:t>
                    </a:r>
                    <a:r>
                      <a:rPr lang="en-US" altLang="zh-CN" dirty="0"/>
                      <a:t>3.63%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408180870125145"/>
                  <c:y val="-0.15891940725362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/>
                      <a:t>C</a:t>
                    </a:r>
                    <a:r>
                      <a:rPr lang="zh-CN" altLang="en-US" dirty="0"/>
                      <a:t>类
</a:t>
                    </a:r>
                    <a:r>
                      <a:rPr lang="en-US" altLang="zh-CN" dirty="0"/>
                      <a:t>2.11%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616662350569725"/>
                  <c:y val="-0.12915852799738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/>
                      <a:t>A</a:t>
                    </a:r>
                    <a:r>
                      <a:rPr lang="zh-CN" altLang="en-US" dirty="0"/>
                      <a:t>类
</a:t>
                    </a:r>
                    <a:r>
                      <a:rPr lang="en-US" altLang="zh-CN" dirty="0"/>
                      <a:t>1.11%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3150529130154"/>
                  <c:y val="-0.01016615806713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dirty="0"/>
                      <a:t>其他</a:t>
                    </a:r>
                    <a:r>
                      <a:rPr lang="zh-CN" altLang="en-US"/>
                      <a:t>
</a:t>
                    </a:r>
                    <a:r>
                      <a:rPr lang="en-US" altLang="zh-CN"/>
                      <a:t>10.47%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离职人员分析!$B$35:$B$40</c:f>
              <c:strCache>
                <c:ptCount val="6"/>
                <c:pt idx="0">
                  <c:v>M</c:v>
                </c:pt>
                <c:pt idx="1">
                  <c:v>R</c:v>
                </c:pt>
                <c:pt idx="2">
                  <c:v>N</c:v>
                </c:pt>
                <c:pt idx="3">
                  <c:v>C</c:v>
                </c:pt>
                <c:pt idx="4">
                  <c:v>A</c:v>
                </c:pt>
                <c:pt idx="5">
                  <c:v>其他</c:v>
                </c:pt>
              </c:strCache>
            </c:strRef>
          </c:cat>
          <c:val>
            <c:numRef>
              <c:f>离职人员分析!$D$35:$D$40</c:f>
              <c:numCache>
                <c:formatCode>0.00%</c:formatCode>
                <c:ptCount val="6"/>
                <c:pt idx="0">
                  <c:v>0.726082578046324</c:v>
                </c:pt>
                <c:pt idx="1">
                  <c:v>0.100704934541793</c:v>
                </c:pt>
                <c:pt idx="2">
                  <c:v>0.0362537764350455</c:v>
                </c:pt>
                <c:pt idx="3">
                  <c:v>0.0211480362537764</c:v>
                </c:pt>
                <c:pt idx="4">
                  <c:v>0.0110775427995972</c:v>
                </c:pt>
                <c:pt idx="5">
                  <c:v>0.104733131923465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ABF0297-677C-47D6-83D3-A54F9138B5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F0064E-6A33-43D1-9548-5E10C1509E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C501FEC9-DE2A-4035-9A1F-D2585C82513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233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70BFD37E-B01B-4B07-979A-143FB5FC58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51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24581" y="1412875"/>
            <a:ext cx="10946016" cy="960438"/>
          </a:xfr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24581" y="2373314"/>
            <a:ext cx="10946016" cy="407987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5151" y="188913"/>
            <a:ext cx="2735446" cy="61198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581" y="188913"/>
            <a:ext cx="8007318" cy="61198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136371" y="6524625"/>
            <a:ext cx="1920317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altLang="en-US" sz="1000">
                <a:ea typeface="+mn-ea"/>
              </a:rPr>
              <a:t>Page </a:t>
            </a:r>
            <a:r>
              <a:rPr lang="de-DE" altLang="en-US" sz="1000">
                <a:ea typeface="+mn-ea"/>
                <a:sym typeface="MS UI Gothic" panose="020B0600070205080204" pitchFamily="34" charset="-128"/>
              </a:rPr>
              <a:t></a:t>
            </a:r>
            <a:r>
              <a:rPr lang="de-DE" altLang="en-US" sz="1000">
                <a:ea typeface="+mn-ea"/>
              </a:rPr>
              <a:t> </a:t>
            </a:r>
            <a:fld id="{29D21797-CDD4-49FD-A33E-804BF7815042}" type="slidenum">
              <a:rPr lang="zh-CN" altLang="en-US" sz="1000">
                <a:ea typeface="+mn-ea"/>
              </a:rPr>
            </a:fld>
            <a:endParaRPr lang="en-US" sz="1000">
              <a:ea typeface="+mn-ea"/>
            </a:endParaRPr>
          </a:p>
        </p:txBody>
      </p:sp>
      <p:pic>
        <p:nvPicPr>
          <p:cNvPr id="3" name="图片 6" descr="美赞拓(大图)透明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47" y="0"/>
            <a:ext cx="181868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8${V%UMG0L%R`Q20FX}(MD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5175" cy="6881813"/>
          </a:xfrm>
          <a:prstGeom prst="rect">
            <a:avLst/>
          </a:prstGeom>
          <a:noFill/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CAC56D-0348-4DC2-BBB7-309569929E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794" y="3124200"/>
            <a:ext cx="8231743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794" y="5003322"/>
            <a:ext cx="8231743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6921" y="1110531"/>
            <a:ext cx="2286000" cy="508132"/>
          </a:xfrm>
        </p:spPr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9051" y="4117595"/>
            <a:ext cx="3657600" cy="512197"/>
          </a:xfrm>
        </p:spPr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08132" y="0"/>
            <a:ext cx="813012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68544" y="0"/>
            <a:ext cx="139588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321144" y="0"/>
            <a:ext cx="242559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522156" y="0"/>
            <a:ext cx="30712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82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51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3911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78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42277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497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626024" y="0"/>
            <a:ext cx="101626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813012" y="3429000"/>
            <a:ext cx="17276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746631" y="4866752"/>
            <a:ext cx="855455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455152" y="5500632"/>
            <a:ext cx="182928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2219522" y="5788152"/>
            <a:ext cx="36585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2540661" y="4495800"/>
            <a:ext cx="487807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852" y="4928702"/>
            <a:ext cx="813012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759" y="1600200"/>
            <a:ext cx="9959393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794" y="2895600"/>
            <a:ext cx="8231743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794" y="5010150"/>
            <a:ext cx="8231743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5100" y="1106866"/>
            <a:ext cx="2286000" cy="508132"/>
          </a:xfrm>
        </p:spPr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9300" y="4114734"/>
            <a:ext cx="3657600" cy="512197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132" y="0"/>
            <a:ext cx="813012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8544" y="0"/>
            <a:ext cx="139588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321144" y="0"/>
            <a:ext cx="242559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522156" y="0"/>
            <a:ext cx="30712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4182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21951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13911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78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42277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626024" y="0"/>
            <a:ext cx="101626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813012" y="3429000"/>
            <a:ext cx="17276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766732" y="4866752"/>
            <a:ext cx="855455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455152" y="5500632"/>
            <a:ext cx="182928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2219522" y="5791200"/>
            <a:ext cx="36585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2506039" y="4479888"/>
            <a:ext cx="487807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3375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7953" y="4928702"/>
            <a:ext cx="813012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759" y="1600200"/>
            <a:ext cx="487807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5147" y="1600200"/>
            <a:ext cx="487807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10061019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759" y="2362200"/>
            <a:ext cx="487807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30818" y="2362200"/>
            <a:ext cx="487807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759" y="1569720"/>
            <a:ext cx="487807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2708" y="1569720"/>
            <a:ext cx="487807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68704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9626" y="3124121"/>
            <a:ext cx="6309360" cy="609759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5405" y="274320"/>
            <a:ext cx="203659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3337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2585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991922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788669" y="0"/>
            <a:ext cx="406506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89029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10878096" y="5715000"/>
            <a:ext cx="73171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506" y="274320"/>
            <a:ext cx="7520358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68704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0878096" y="5715000"/>
            <a:ext cx="73171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20663" y="3124121"/>
            <a:ext cx="6309360" cy="609759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31743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3413" y="264795"/>
            <a:ext cx="2032529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99192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1788669" y="0"/>
            <a:ext cx="406506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89029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833337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2585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235782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668E-37A5-428A-AE5A-293518803D63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7A2C-29E6-49E5-9B87-E7F683BDCEE0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A26C-E046-47E2-B33A-2F62EDA6F925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06F3-191E-44ED-B787-E71017FCFC15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1" y="1535113"/>
            <a:ext cx="539043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1" y="2174875"/>
            <a:ext cx="539043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964C-F82C-4E8D-80FF-AC085F7F6D8F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4AD9-7F8A-4364-B3A9-4A324F7C033A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3712-0D26-4AA4-9AD5-97CF97ADB37A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1" y="273049"/>
            <a:ext cx="4012129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2"/>
            <a:ext cx="6817442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1" y="1435102"/>
            <a:ext cx="4012129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A487-FDFD-4A8D-99F7-A201B277A9CA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F276-90A1-4915-8D5D-B8158C65024C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AFB9-3B47-49C4-A4B4-E8B2ABFE5AF7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6569-052C-488E-B2BB-B8666CD22456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581" y="1125538"/>
            <a:ext cx="5371381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125538"/>
            <a:ext cx="5371382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581" y="1125538"/>
            <a:ext cx="10946016" cy="518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24581" y="188914"/>
            <a:ext cx="10946016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136371" y="6524625"/>
            <a:ext cx="1920317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altLang="en-US" sz="1000" dirty="0">
                <a:ea typeface="+mn-ea"/>
              </a:rPr>
              <a:t>Page </a:t>
            </a:r>
            <a:r>
              <a:rPr lang="de-DE" altLang="en-US" sz="1000" dirty="0">
                <a:ea typeface="+mn-ea"/>
                <a:sym typeface="MS UI Gothic" panose="020B0600070205080204" pitchFamily="34" charset="-128"/>
              </a:rPr>
              <a:t></a:t>
            </a:r>
            <a:r>
              <a:rPr lang="de-DE" altLang="en-US" sz="1000" dirty="0">
                <a:ea typeface="+mn-ea"/>
              </a:rPr>
              <a:t> </a:t>
            </a:r>
            <a:fld id="{846BA5C9-E1F1-46DE-9BFE-A0307632F54E}" type="slidenum">
              <a:rPr lang="zh-CN" altLang="en-US" sz="1000">
                <a:ea typeface="+mn-ea"/>
              </a:rPr>
            </a:fld>
            <a:endParaRPr lang="en-US" sz="1000" dirty="0">
              <a:ea typeface="+mn-ea"/>
            </a:endParaRPr>
          </a:p>
        </p:txBody>
      </p:sp>
      <p:pic>
        <p:nvPicPr>
          <p:cNvPr id="1030" name="图片 6" descr="美赞拓(大图)透明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247" y="0"/>
            <a:ext cx="181868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8${V%UMG0L%R`Q20FX}(MD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5175" cy="6881813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60369" y="6429420"/>
            <a:ext cx="882613" cy="3571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fld id="{846BA5C9-E1F1-46DE-9BFE-A0307632F54E}" type="slidenum">
              <a:rPr lang="zh-CN" altLang="en-US" sz="1800" smtClean="0">
                <a:ea typeface="+mn-ea"/>
              </a:rPr>
            </a:fld>
            <a:r>
              <a:rPr lang="en-US" altLang="zh-CN" sz="1800" dirty="0">
                <a:ea typeface="+mn-ea"/>
              </a:rPr>
              <a:t>-51</a:t>
            </a:r>
            <a:endParaRPr lang="en-US" sz="1800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704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759" y="274638"/>
            <a:ext cx="9959393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759" y="1600200"/>
            <a:ext cx="9959393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7625" y="1017777"/>
            <a:ext cx="2011680" cy="512197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6631" y="3676216"/>
            <a:ext cx="3200400" cy="48780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2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991922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11788669" y="0"/>
            <a:ext cx="406506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89029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10878096" y="5715000"/>
            <a:ext cx="73171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41510" y="5734050"/>
            <a:ext cx="813012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759" y="275167"/>
            <a:ext cx="109756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759" y="1600201"/>
            <a:ext cx="10975658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6285"/>
            <a:ext cx="2845541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865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285"/>
            <a:ext cx="3861805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865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5" y="6246285"/>
            <a:ext cx="2845541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865" noProof="1"/>
            </a:lvl1pPr>
          </a:lstStyle>
          <a:p>
            <a:pPr>
              <a:defRPr/>
            </a:pPr>
            <a:fld id="{E2C74B63-D135-4929-A4D4-2D1901D18E49}" type="slidenum">
              <a:rPr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35">
          <a:solidFill>
            <a:schemeClr val="tx1"/>
          </a:solidFill>
          <a:latin typeface="+mn-lt"/>
          <a:ea typeface="+mn-ea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Char char="–"/>
        <a:defRPr sz="2665">
          <a:solidFill>
            <a:schemeClr val="tx1"/>
          </a:solidFill>
          <a:latin typeface="+mn-lt"/>
          <a:ea typeface="+mn-ea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5pPr>
      <a:lvl6pPr marL="33528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6pPr>
      <a:lvl7pPr marL="39624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7pPr>
      <a:lvl8pPr marL="45720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8pPr>
      <a:lvl9pPr marL="51816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b="12164"/>
          <a:stretch>
            <a:fillRect/>
          </a:stretch>
        </p:blipFill>
        <p:spPr bwMode="auto"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23813" y="0"/>
            <a:ext cx="122174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dirty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2052" name="组合 18"/>
          <p:cNvGrpSpPr/>
          <p:nvPr/>
        </p:nvGrpSpPr>
        <p:grpSpPr bwMode="auto">
          <a:xfrm>
            <a:off x="1873118" y="2688742"/>
            <a:ext cx="10079567" cy="1903938"/>
            <a:chOff x="1403209" y="1983399"/>
            <a:chExt cx="7560136" cy="1428538"/>
          </a:xfrm>
        </p:grpSpPr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1403209" y="1983399"/>
              <a:ext cx="7560136" cy="99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zh-CN" altLang="en-US" sz="8000" b="1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公司招聘总结分析</a:t>
              </a:r>
              <a:endParaRPr lang="zh-CN" altLang="en-US" sz="8000" b="1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942694" y="2047233"/>
              <a:ext cx="525812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42694" y="2932682"/>
              <a:ext cx="525812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文本框 23"/>
            <p:cNvSpPr txBox="1">
              <a:spLocks noChangeArrowheads="1"/>
            </p:cNvSpPr>
            <p:nvPr/>
          </p:nvSpPr>
          <p:spPr bwMode="auto">
            <a:xfrm>
              <a:off x="2979257" y="3066514"/>
              <a:ext cx="594396" cy="34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sz="2400">
                  <a:solidFill>
                    <a:srgbClr val="FFFFFF"/>
                  </a:solidFill>
                </a:rPr>
                <a:t>XXX</a:t>
              </a: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离职原因分析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5597521" y="5143512"/>
            <a:ext cx="635798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离职原因中“家庭原因”比重最大。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9671" y="1357298"/>
          <a:ext cx="5214974" cy="4643468"/>
        </p:xfrm>
        <a:graphic>
          <a:graphicData uri="http://schemas.openxmlformats.org/drawingml/2006/table">
            <a:tbl>
              <a:tblPr/>
              <a:tblGrid>
                <a:gridCol w="1897493"/>
                <a:gridCol w="951669"/>
                <a:gridCol w="1182906"/>
                <a:gridCol w="1182906"/>
              </a:tblGrid>
              <a:tr h="269933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离职原因分析</a:t>
                      </a:r>
                      <a:br>
                        <a:rPr lang="en-US" sz="1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zh-CN" sz="1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（人数降序前五名）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原因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人数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所占比率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721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72.61%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10.7%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N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36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3.63%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2.11%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11 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1.11%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</a:t>
                      </a:r>
                      <a:r>
                        <a:rPr lang="zh-CN" alt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104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10.47%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合计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993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100%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83393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离职原因：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、薪金原因 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B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、福利原因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</a:t>
                      </a:r>
                      <a:b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、工作环境不适应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D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、公司的企业文化不认同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</a:t>
                      </a:r>
                      <a:b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、学不到东西，没有发展的机会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F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、教育培训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</a:t>
                      </a:r>
                      <a:endParaRPr lang="en-US" sz="140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G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、工作性质（量大、时长、乏味）</a:t>
                      </a:r>
                      <a:r>
                        <a:rPr lang="en-US" alt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、上司管理不满意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</a:t>
                      </a:r>
                      <a:endParaRPr lang="en-US" sz="140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、团队关系不融洽（沟通）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J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、工作职责不明确</a:t>
                      </a:r>
                      <a:b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K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、找到更好的工作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L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、自己做生意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</a:t>
                      </a:r>
                      <a:b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、家庭原因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N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、职业发生变化转行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</a:t>
                      </a:r>
                      <a:b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</a:b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O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、身体疾病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P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、继续学习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</a:t>
                      </a:r>
                      <a:endParaRPr lang="en-US" sz="140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Q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、合同期满</a:t>
                      </a:r>
                      <a:r>
                        <a:rPr lang="en-US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R</a:t>
                      </a:r>
                      <a:r>
                        <a:rPr lang="zh-CN" sz="1400" kern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、自己无法胜任此工作</a:t>
                      </a:r>
                      <a:endParaRPr lang="zh-CN" sz="14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7" name="图表 16"/>
          <p:cNvGraphicFramePr/>
          <p:nvPr/>
        </p:nvGraphicFramePr>
        <p:xfrm>
          <a:off x="5811835" y="1214422"/>
          <a:ext cx="571504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" y="188914"/>
            <a:ext cx="10946016" cy="574675"/>
          </a:xfrm>
        </p:spPr>
        <p:txBody>
          <a:bodyPr/>
          <a:lstStyle/>
          <a:p>
            <a:pPr lvl="0" algn="l"/>
            <a:r>
              <a:rPr lang="zh-CN" altLang="en-US" sz="2800" dirty="0"/>
              <a:t>三、招聘总结</a:t>
            </a:r>
            <a:endParaRPr lang="en-US" altLang="zh-CN" sz="2800" dirty="0"/>
          </a:p>
        </p:txBody>
      </p:sp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492400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 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年总招聘分析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23" y="1357298"/>
            <a:ext cx="112872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年总招聘人数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人，其中在职人数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人，占总数的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；离职人数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人，占总数的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）在所招聘人员中，主要集中在工人，销售岗位，其中一线员工的招聘占到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11175" y="2428868"/>
          <a:ext cx="10001317" cy="2825763"/>
        </p:xfrm>
        <a:graphic>
          <a:graphicData uri="http://schemas.openxmlformats.org/drawingml/2006/table">
            <a:tbl>
              <a:tblPr/>
              <a:tblGrid>
                <a:gridCol w="2358093"/>
                <a:gridCol w="1155371"/>
                <a:gridCol w="1155371"/>
                <a:gridCol w="1066496"/>
                <a:gridCol w="1066496"/>
                <a:gridCol w="1155371"/>
                <a:gridCol w="977621"/>
                <a:gridCol w="1066498"/>
              </a:tblGrid>
              <a:tr h="5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作业类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客服类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管理类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职能类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比例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solidFill>
                            <a:srgbClr val="00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仍在职人数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270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149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63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13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52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547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49%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已离职人数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276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89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564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总招聘人数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546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308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1111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各职类所占</a:t>
                      </a:r>
                      <a:r>
                        <a:rPr lang="en-US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比例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9737" y="5500702"/>
            <a:ext cx="9072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管理类：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指公司所有主管及以上职位人员；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职能类：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指人力资源部、行政部、财务部、市场部等人员。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1109" y="857232"/>
            <a:ext cx="4572032" cy="344325"/>
            <a:chOff x="311109" y="857232"/>
            <a:chExt cx="4000528" cy="344325"/>
          </a:xfrm>
        </p:grpSpPr>
        <p:sp>
          <p:nvSpPr>
            <p:cNvPr id="9" name="燕尾形 8"/>
            <p:cNvSpPr/>
            <p:nvPr/>
          </p:nvSpPr>
          <p:spPr>
            <a:xfrm>
              <a:off x="383117" y="912811"/>
              <a:ext cx="108000" cy="252000"/>
            </a:xfrm>
            <a:prstGeom prst="chevron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635133" y="857232"/>
              <a:ext cx="3676504" cy="344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  </a:t>
              </a:r>
              <a:r>
                <a:rPr lang="en-US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年与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年招聘对比分析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-2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11109" y="1200759"/>
              <a:ext cx="381642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燕尾形 11"/>
            <p:cNvSpPr/>
            <p:nvPr/>
          </p:nvSpPr>
          <p:spPr>
            <a:xfrm>
              <a:off x="455125" y="912727"/>
              <a:ext cx="108000" cy="252000"/>
            </a:xfrm>
            <a:prstGeom prst="chevron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11109" y="2571744"/>
          <a:ext cx="10644266" cy="3286150"/>
        </p:xfrm>
        <a:graphic>
          <a:graphicData uri="http://schemas.openxmlformats.org/drawingml/2006/table">
            <a:tbl>
              <a:tblPr/>
              <a:tblGrid>
                <a:gridCol w="1249610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  <a:gridCol w="782888"/>
              </a:tblGrid>
              <a:tr h="65723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职类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 panose="02010600030101010101" pitchFamily="2" charset="-122"/>
                        </a:rPr>
                        <a:t>工人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类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销售类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 panose="02010600030101010101" pitchFamily="2" charset="-122"/>
                        </a:rPr>
                        <a:t>后线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类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管理类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latin typeface="宋体" panose="02010600030101010101" pitchFamily="2" charset="-122"/>
                        </a:rPr>
                        <a:t>职能类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latin typeface="宋体" panose="02010600030101010101" pitchFamily="2" charset="-122"/>
                        </a:rPr>
                        <a:t>合计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zh-CN" altLang="en-US" sz="1600" b="1" i="0" u="none" strike="noStrike" dirty="0">
                          <a:latin typeface="宋体" panose="02010600030101010101" pitchFamily="2" charset="-122"/>
                        </a:rPr>
                        <a:t>份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201</a:t>
                      </a:r>
                      <a:r>
                        <a:rPr lang="en-US" altLang="zh-CN" sz="1600" b="1" i="0" u="none" strike="noStrike" dirty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sz="1600" b="1" i="0" u="none" strike="noStrike" dirty="0">
                          <a:latin typeface="宋体" panose="02010600030101010101" pitchFamily="2" charset="-122"/>
                        </a:rPr>
                        <a:t>年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latin typeface="宋体" panose="02010600030101010101" pitchFamily="2" charset="-122"/>
                        </a:rPr>
                        <a:t>仍在职人数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288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270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98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149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110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63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17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latin typeface="宋体" panose="02010600030101010101" pitchFamily="2" charset="-122"/>
                        </a:rPr>
                        <a:t>13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宋体" panose="02010600030101010101" pitchFamily="2" charset="-122"/>
                        </a:rPr>
                        <a:t>39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latin typeface="宋体" panose="02010600030101010101" pitchFamily="2" charset="-122"/>
                        </a:rPr>
                        <a:t>52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宋体" panose="02010600030101010101" pitchFamily="2" charset="-122"/>
                        </a:rPr>
                        <a:t>552 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宋体" panose="02010600030101010101" pitchFamily="2" charset="-122"/>
                        </a:rPr>
                        <a:t>547 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latin typeface="宋体" panose="02010600030101010101" pitchFamily="2" charset="-122"/>
                        </a:rPr>
                        <a:t>已离职人数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189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latin typeface="宋体" panose="02010600030101010101" pitchFamily="2" charset="-122"/>
                        </a:rPr>
                        <a:t>276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宋体" panose="02010600030101010101" pitchFamily="2" charset="-122"/>
                        </a:rPr>
                        <a:t>72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159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51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89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10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10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19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 dirty="0">
                          <a:latin typeface="宋体" panose="02010600030101010101" pitchFamily="2" charset="-122"/>
                        </a:rPr>
                        <a:t>30 </a:t>
                      </a:r>
                      <a:endParaRPr lang="zh-CN" sz="16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宋体" panose="02010600030101010101" pitchFamily="2" charset="-122"/>
                        </a:rPr>
                        <a:t>341 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宋体" panose="02010600030101010101" pitchFamily="2" charset="-122"/>
                        </a:rPr>
                        <a:t>564 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latin typeface="宋体" panose="02010600030101010101" pitchFamily="2" charset="-122"/>
                        </a:rPr>
                        <a:t>招聘总计</a:t>
                      </a:r>
                      <a:endParaRPr lang="zh-CN" sz="1600" b="1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477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546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170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308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161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152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27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23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宋体" panose="02010600030101010101" pitchFamily="2" charset="-122"/>
                        </a:rPr>
                        <a:t>58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0" i="0" u="none" strike="noStrike">
                          <a:latin typeface="宋体" panose="02010600030101010101" pitchFamily="2" charset="-122"/>
                        </a:rPr>
                        <a:t>82 </a:t>
                      </a:r>
                      <a:endParaRPr lang="zh-CN" sz="1600" b="0" i="0" u="none" strike="noStrike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宋体" panose="02010600030101010101" pitchFamily="2" charset="-122"/>
                        </a:rPr>
                        <a:t>893 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宋体" panose="02010600030101010101" pitchFamily="2" charset="-122"/>
                        </a:rPr>
                        <a:t>1111 </a:t>
                      </a:r>
                      <a:endParaRPr lang="zh-CN" sz="1600" b="1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5423" y="1357298"/>
            <a:ext cx="1057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年总招聘人数比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，但仍在职人数同比没有增加，反而减少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人，招聘的已离职人数同比却增加了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）招聘总人数同比增加主要在作业类和销售类方面，其他职类员工没有太大的增幅。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492400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年总招聘分析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23" y="1285860"/>
            <a:ext cx="11287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）下图为每月招聘数据，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年月平均招聘人数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月份至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月份一般高于或接近平均值，而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月份之后都低于平均值。原因主要有两个，首先是市场人才供给主要集中在上半年，特别是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月份是高峰时段，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月份是过年后找工作人数最多的时期，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月份是学生毕业时期。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年月平均招聘人数是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年同比增加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5555" y="2786058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676504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  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年招聘达成率分析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85" y="1344027"/>
            <a:ext cx="1107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年全年的招聘达成率为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，没有达到预期水平，其中工人类、后线类和职能类达到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以上。但销售类和管理类较低，这也将是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年招聘工作的重点。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年招聘达成率与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年相比降低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11243" y="2357431"/>
          <a:ext cx="8715434" cy="3357585"/>
        </p:xfrm>
        <a:graphic>
          <a:graphicData uri="http://schemas.openxmlformats.org/drawingml/2006/table">
            <a:tbl>
              <a:tblPr/>
              <a:tblGrid>
                <a:gridCol w="1470866"/>
                <a:gridCol w="1207428"/>
                <a:gridCol w="1207428"/>
                <a:gridCol w="1207428"/>
                <a:gridCol w="1207428"/>
                <a:gridCol w="1207428"/>
                <a:gridCol w="1207428"/>
              </a:tblGrid>
              <a:tr h="67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工人</a:t>
                      </a:r>
                      <a:r>
                        <a:rPr lang="zh-CN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销售类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后线</a:t>
                      </a:r>
                      <a:r>
                        <a:rPr lang="zh-CN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管理类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职能类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招聘需求数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288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267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69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703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实际招聘数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547 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空缺需求数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118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156 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招聘达成率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94%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91%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96%</a:t>
                      </a:r>
                      <a:endParaRPr lang="zh-CN" sz="16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78%</a:t>
                      </a:r>
                      <a:endParaRPr lang="zh-CN" sz="1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67650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招聘渠道分析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737" y="1357298"/>
            <a:ext cx="10644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招聘中，主要的招聘渠道是网络、校园、内部推荐和广告及现场招聘，其中网络招聘占总数到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52%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公司现用网络招聘主要是前程无忧、智联招聘、中国人才热线和猎聘网。猎聘网集中于中高层的招聘，前程无忧和智联招聘针对全国的招聘，而中国人才热线只针对深圳地区。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年招聘渠道管理方面，公司主要还是以网络招聘为主，注重与校区合作的开展，同时有选择性的开展其他招聘渠道。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8497" y="3214686"/>
            <a:ext cx="7072362" cy="31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插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6730" y="692785"/>
            <a:ext cx="7914005" cy="5424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 b="12164"/>
          <a:stretch>
            <a:fillRect/>
          </a:stretch>
        </p:blipFill>
        <p:spPr bwMode="auto"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23813" y="0"/>
            <a:ext cx="122174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dirty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21508" name="组合 18"/>
          <p:cNvGrpSpPr/>
          <p:nvPr/>
        </p:nvGrpSpPr>
        <p:grpSpPr bwMode="auto">
          <a:xfrm>
            <a:off x="2209272" y="2233085"/>
            <a:ext cx="7776633" cy="2361430"/>
            <a:chOff x="1655676" y="1640609"/>
            <a:chExt cx="5832648" cy="1772417"/>
          </a:xfrm>
        </p:grpSpPr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1655676" y="2110866"/>
              <a:ext cx="5832648" cy="9009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>
                <a:spcBef>
                  <a:spcPct val="0"/>
                </a:spcBef>
                <a:buNone/>
                <a:defRPr/>
              </a:pPr>
              <a:r>
                <a:rPr lang="zh-CN" altLang="en-US" sz="7200" b="1" spc="800" dirty="0">
                  <a:solidFill>
                    <a:srgbClr val="FFFFFF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感谢观看</a:t>
              </a:r>
              <a:endParaRPr lang="zh-CN" altLang="en-US" sz="7200" b="1" spc="800" dirty="0">
                <a:solidFill>
                  <a:srgbClr val="FFFFFF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943022" y="2109277"/>
              <a:ext cx="52579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43022" y="2932226"/>
              <a:ext cx="52579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3114631" y="1640609"/>
              <a:ext cx="2870198" cy="346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400" spc="800" dirty="0">
                  <a:solidFill>
                    <a:srgbClr val="FFFFFF"/>
                  </a:solidFill>
                  <a:latin typeface="Arial" panose="020B0604020202020204" pitchFamily="34" charset="0"/>
                </a:rPr>
                <a:t>DATA ANALYSIS</a:t>
              </a:r>
              <a:endParaRPr lang="zh-CN" altLang="en-US" sz="2400" spc="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3" name="文本框 23"/>
            <p:cNvSpPr txBox="1">
              <a:spLocks noChangeArrowheads="1"/>
            </p:cNvSpPr>
            <p:nvPr/>
          </p:nvSpPr>
          <p:spPr bwMode="auto">
            <a:xfrm>
              <a:off x="2979257" y="3066514"/>
              <a:ext cx="3139414" cy="34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zh-CN" altLang="en-US" sz="2400">
                  <a:solidFill>
                    <a:srgbClr val="FFFFFF"/>
                  </a:solidFill>
                </a:rPr>
                <a:t>输入您的企业名称及部门岗位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插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6730" y="692785"/>
            <a:ext cx="7914005" cy="542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 b="4524"/>
          <a:stretch>
            <a:fillRect/>
          </a:stretch>
        </p:blipFill>
        <p:spPr bwMode="auto">
          <a:xfrm>
            <a:off x="-38630" y="0"/>
            <a:ext cx="12232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70380" y="-16933"/>
            <a:ext cx="122174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dirty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38630" y="86784"/>
            <a:ext cx="30528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1600" spc="800" dirty="0">
                <a:solidFill>
                  <a:srgbClr val="FFFFFF"/>
                </a:solidFill>
                <a:latin typeface="Arial" panose="020B0604020202020204" pitchFamily="34" charset="0"/>
              </a:rPr>
              <a:t>DATA ANALYSIS</a:t>
            </a:r>
            <a:endParaRPr lang="zh-CN" altLang="en-US" sz="1600" spc="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077" name="组合 8"/>
          <p:cNvGrpSpPr/>
          <p:nvPr/>
        </p:nvGrpSpPr>
        <p:grpSpPr bwMode="auto">
          <a:xfrm>
            <a:off x="2545821" y="827618"/>
            <a:ext cx="7499351" cy="5202767"/>
            <a:chOff x="1905025" y="684619"/>
            <a:chExt cx="5624661" cy="3903355"/>
          </a:xfrm>
        </p:grpSpPr>
        <p:grpSp>
          <p:nvGrpSpPr>
            <p:cNvPr id="3078" name="组合 6"/>
            <p:cNvGrpSpPr/>
            <p:nvPr/>
          </p:nvGrpSpPr>
          <p:grpSpPr bwMode="auto">
            <a:xfrm>
              <a:off x="1982815" y="684619"/>
              <a:ext cx="5178561" cy="1670598"/>
              <a:chOff x="1979911" y="442266"/>
              <a:chExt cx="5178561" cy="1670598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1979911" y="1277565"/>
                <a:ext cx="1728832" cy="1270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4000851" y="955196"/>
                <a:ext cx="1215750" cy="6234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4800" spc="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4800" spc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5429639" y="1264861"/>
                <a:ext cx="1728833" cy="1270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菱形 3"/>
              <p:cNvSpPr/>
              <p:nvPr/>
            </p:nvSpPr>
            <p:spPr>
              <a:xfrm>
                <a:off x="3708743" y="442266"/>
                <a:ext cx="1727245" cy="1670598"/>
              </a:xfrm>
              <a:prstGeom prst="diamond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9" name="文本框 4"/>
            <p:cNvSpPr txBox="1">
              <a:spLocks noChangeArrowheads="1"/>
            </p:cNvSpPr>
            <p:nvPr/>
          </p:nvSpPr>
          <p:spPr bwMode="auto">
            <a:xfrm>
              <a:off x="1905025" y="2422944"/>
              <a:ext cx="2741662" cy="37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Part1</a:t>
              </a:r>
              <a:r>
                <a:rPr lang="zh-CN" altLang="en-US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：在职情况总结</a:t>
              </a: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0" name="文本框 4"/>
            <p:cNvSpPr txBox="1">
              <a:spLocks noChangeArrowheads="1"/>
            </p:cNvSpPr>
            <p:nvPr/>
          </p:nvSpPr>
          <p:spPr bwMode="auto">
            <a:xfrm>
              <a:off x="1905025" y="3278620"/>
              <a:ext cx="2741662" cy="37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Part2</a:t>
              </a:r>
              <a:r>
                <a:rPr lang="zh-CN" altLang="en-US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：离职情况总结</a:t>
              </a: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1" name="文本框 4"/>
            <p:cNvSpPr txBox="1">
              <a:spLocks noChangeArrowheads="1"/>
            </p:cNvSpPr>
            <p:nvPr/>
          </p:nvSpPr>
          <p:spPr bwMode="auto">
            <a:xfrm>
              <a:off x="4788024" y="2422944"/>
              <a:ext cx="2741662" cy="37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Part3</a:t>
              </a:r>
              <a:r>
                <a:rPr lang="zh-CN" altLang="en-US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：招聘情况总结</a:t>
              </a: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2" name="文本框 4"/>
            <p:cNvSpPr txBox="1">
              <a:spLocks noChangeArrowheads="1"/>
            </p:cNvSpPr>
            <p:nvPr/>
          </p:nvSpPr>
          <p:spPr bwMode="auto">
            <a:xfrm>
              <a:off x="4788024" y="3278620"/>
              <a:ext cx="2741662" cy="37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Part4</a:t>
              </a:r>
              <a:r>
                <a:rPr lang="zh-CN" altLang="en-US" sz="26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：结语</a:t>
              </a: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017741" y="4587974"/>
              <a:ext cx="525793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" y="188914"/>
            <a:ext cx="10946016" cy="574675"/>
          </a:xfrm>
        </p:spPr>
        <p:txBody>
          <a:bodyPr/>
          <a:lstStyle/>
          <a:p>
            <a:pPr algn="l"/>
            <a:r>
              <a:rPr lang="zh-CN" altLang="en-US" sz="2800" dirty="0"/>
              <a:t>一、在职情况分析</a:t>
            </a:r>
            <a:endParaRPr lang="en-US" altLang="zh-CN" sz="2800" dirty="0"/>
          </a:p>
        </p:txBody>
      </p:sp>
      <p:sp>
        <p:nvSpPr>
          <p:cNvPr id="5" name="燕尾形 4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工龄数据及分析说明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453985" y="5500702"/>
            <a:ext cx="728667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工龄在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年以内的员工占总员工数量的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44.43%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，新人较多。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11110" y="1428736"/>
          <a:ext cx="4786345" cy="3786216"/>
        </p:xfrm>
        <a:graphic>
          <a:graphicData uri="http://schemas.openxmlformats.org/drawingml/2006/table">
            <a:tbl>
              <a:tblPr/>
              <a:tblGrid>
                <a:gridCol w="2425081"/>
                <a:gridCol w="1021088"/>
                <a:gridCol w="1340176"/>
              </a:tblGrid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所占比率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个月以内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247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20.25%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—1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年（不含）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295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24.18%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—2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年（不含）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245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20.08%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—3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年（不含）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12.62%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—5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年（不含）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149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12.21%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年或以上 </a:t>
                      </a:r>
                      <a:endParaRPr lang="zh-CN" altLang="en-US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10.66%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5740397" y="1214422"/>
          <a:ext cx="592935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4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教育结构及分析说明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30258" y="5276892"/>
            <a:ext cx="678661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大专学历在员工教育结构中所占比重最大，高中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中专学历其次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82613" y="1857364"/>
          <a:ext cx="4286281" cy="3187919"/>
        </p:xfrm>
        <a:graphic>
          <a:graphicData uri="http://schemas.openxmlformats.org/drawingml/2006/table">
            <a:tbl>
              <a:tblPr/>
              <a:tblGrid>
                <a:gridCol w="1314460"/>
                <a:gridCol w="1143008"/>
                <a:gridCol w="1828813"/>
              </a:tblGrid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所占比率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0.49%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13.36%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549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45.00%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高中</a:t>
                      </a:r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中专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422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34.59%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初中及以下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5.16%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1.39%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5445166" y="1347802"/>
          <a:ext cx="6581775" cy="48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4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年龄结构及分析说明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39671" y="5357826"/>
            <a:ext cx="1100145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、平均年龄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公司整体是一个非常年轻的团队，但此年龄段需考虑员工婚育成本。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、男女比例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：男性居多，考虑到行业性质，此比例属于正常。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82547" y="1428736"/>
          <a:ext cx="5429288" cy="3643339"/>
        </p:xfrm>
        <a:graphic>
          <a:graphicData uri="http://schemas.openxmlformats.org/drawingml/2006/table">
            <a:tbl>
              <a:tblPr/>
              <a:tblGrid>
                <a:gridCol w="1277480"/>
                <a:gridCol w="941301"/>
                <a:gridCol w="941301"/>
                <a:gridCol w="806829"/>
                <a:gridCol w="1462377"/>
              </a:tblGrid>
              <a:tr h="520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所占比率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 </a:t>
                      </a:r>
                      <a:endParaRPr lang="zh-CN" altLang="en-U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1.48%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20-30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</a:t>
                      </a:r>
                      <a:endParaRPr lang="en-US" altLang="zh-CN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915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525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390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75.00%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30-40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</a:t>
                      </a:r>
                      <a:endParaRPr lang="en-US" altLang="zh-CN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227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155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18.61%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40-50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</a:t>
                      </a:r>
                      <a:endParaRPr lang="en-US" altLang="zh-CN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4.02%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</a:t>
                      </a:r>
                      <a:r>
                        <a:rPr lang="zh-CN" altLang="en-US" sz="16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岁以上 </a:t>
                      </a:r>
                      <a:endParaRPr lang="zh-CN" altLang="en-US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0.9%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 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1220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735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485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100%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6169025" y="1214422"/>
          <a:ext cx="5715040" cy="436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" y="188914"/>
            <a:ext cx="10946016" cy="574675"/>
          </a:xfrm>
        </p:spPr>
        <p:txBody>
          <a:bodyPr/>
          <a:lstStyle/>
          <a:p>
            <a:pPr lvl="0" algn="l"/>
            <a:r>
              <a:rPr lang="zh-CN" altLang="en-US" sz="2800" dirty="0"/>
              <a:t>二、离职情况分析</a:t>
            </a:r>
            <a:endParaRPr lang="en-US" altLang="zh-CN" sz="2800" dirty="0"/>
          </a:p>
        </p:txBody>
      </p:sp>
      <p:sp>
        <p:nvSpPr>
          <p:cNvPr id="3" name="燕尾形 2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工龄分析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53985" y="5643578"/>
            <a:ext cx="864399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年以内离职的人员占总离职人数的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79.25%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，新人的流失率较高，需要采取措施降低流失率。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53985" y="1357298"/>
          <a:ext cx="5429289" cy="3929088"/>
        </p:xfrm>
        <a:graphic>
          <a:graphicData uri="http://schemas.openxmlformats.org/drawingml/2006/table">
            <a:tbl>
              <a:tblPr/>
              <a:tblGrid>
                <a:gridCol w="1809763"/>
                <a:gridCol w="1547823"/>
                <a:gridCol w="2071703"/>
              </a:tblGrid>
              <a:tr h="45244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工龄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所占比率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1-3月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456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45.92%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3-6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16.41%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6月-1年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168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16.92%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1-2年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12.92%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2-3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2.11%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3-5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4.63%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5年以上</a:t>
                      </a:r>
                      <a:endParaRPr lang="zh-CN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1.71%</a:t>
                      </a:r>
                      <a:endParaRPr lang="en-US" altLang="zh-CN" sz="1600" b="0" i="0" u="none" strike="noStrike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  <a:endParaRPr 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993</a:t>
                      </a:r>
                      <a:endParaRPr 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zh-CN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6454777" y="1285860"/>
          <a:ext cx="521497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4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离职类别分析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53985" y="1571612"/>
          <a:ext cx="9787008" cy="4143402"/>
        </p:xfrm>
        <a:graphic>
          <a:graphicData uri="http://schemas.openxmlformats.org/drawingml/2006/table">
            <a:tbl>
              <a:tblPr/>
              <a:tblGrid>
                <a:gridCol w="1514249"/>
                <a:gridCol w="1514249"/>
                <a:gridCol w="1847895"/>
                <a:gridCol w="1882117"/>
                <a:gridCol w="1514249"/>
                <a:gridCol w="1514249"/>
              </a:tblGrid>
              <a:tr h="8399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离职人数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日人数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日人数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年人数增减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4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管理类</a:t>
                      </a:r>
                      <a:endParaRPr lang="zh-CN" altLang="en-US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23.31%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销售类</a:t>
                      </a:r>
                      <a:endParaRPr lang="zh-CN" altLang="en-US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266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231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304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+73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49.35%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后线类</a:t>
                      </a:r>
                      <a:endParaRPr lang="zh-CN" altLang="en-US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50.31%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工人类</a:t>
                      </a:r>
                      <a:endParaRPr lang="zh-CN" altLang="en-US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459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546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564</a:t>
                      </a:r>
                      <a:endParaRPr lang="en-US" altLang="zh-CN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+18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42.03%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职能类</a:t>
                      </a:r>
                      <a:endParaRPr lang="zh-CN" altLang="en-US" sz="16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+20</a:t>
                      </a:r>
                      <a:endParaRPr lang="en-US" altLang="zh-CN" sz="16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41.81%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993</a:t>
                      </a:r>
                      <a:endParaRPr lang="en-US" altLang="zh-CN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1154</a:t>
                      </a:r>
                      <a:endParaRPr lang="en-US" altLang="zh-CN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1220</a:t>
                      </a:r>
                      <a:endParaRPr lang="en-US" altLang="zh-CN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+66</a:t>
                      </a:r>
                      <a:endParaRPr lang="en-US" altLang="zh-CN" sz="1600" b="1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43.84%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4"/>
          <p:cNvSpPr/>
          <p:nvPr/>
        </p:nvSpPr>
        <p:spPr>
          <a:xfrm>
            <a:off x="383117" y="912811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55125" y="912727"/>
            <a:ext cx="10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1109" y="1200759"/>
            <a:ext cx="381642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29"/>
          <p:cNvSpPr txBox="1"/>
          <p:nvPr/>
        </p:nvSpPr>
        <p:spPr>
          <a:xfrm>
            <a:off x="635133" y="857232"/>
            <a:ext cx="3492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离职类别分析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82547" y="1643050"/>
          <a:ext cx="9858446" cy="3214713"/>
        </p:xfrm>
        <a:graphic>
          <a:graphicData uri="http://schemas.openxmlformats.org/drawingml/2006/table">
            <a:tbl>
              <a:tblPr/>
              <a:tblGrid>
                <a:gridCol w="1345027"/>
                <a:gridCol w="1678231"/>
                <a:gridCol w="1708797"/>
                <a:gridCol w="1577351"/>
                <a:gridCol w="1708797"/>
                <a:gridCol w="1840243"/>
              </a:tblGrid>
              <a:tr h="4451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同比增减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95657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离职人数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离职人数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离职率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cPr/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23.31%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销售类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49.35%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14.35%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后线类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50.31%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13.31%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工人类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42.03%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1.03%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职能类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41.81%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4.81%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平均值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43.84%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6.84%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11109" y="5072074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、由于人员基数不同，只对离职率进行比较；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年相比，各层级的人员离职率均有所提高，尤其是销售类。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5845" y="1214422"/>
            <a:ext cx="4025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-20XX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年各职类人员离职率对比表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AxN2ExYTU0MThjZjBiOWU2OTVmZWQzYjdhM2JhMGEifQ=="/>
  <p:tag name="commondata" val="eyJoZGlkIjoiNGIwMmM0MjFkM2ZlNzc1MTZmNWRlYTg4ZjhhZWExNzcifQ==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主题1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4686</Words>
  <Application>WPS 演示</Application>
  <PresentationFormat>自定义</PresentationFormat>
  <Paragraphs>840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宋体</vt:lpstr>
      <vt:lpstr>Wingdings</vt:lpstr>
      <vt:lpstr>华文细黑</vt:lpstr>
      <vt:lpstr>MS UI Gothic</vt:lpstr>
      <vt:lpstr>黑体</vt:lpstr>
      <vt:lpstr>Wingdings</vt:lpstr>
      <vt:lpstr>Wingdings 2</vt:lpstr>
      <vt:lpstr>Arial</vt:lpstr>
      <vt:lpstr>微软雅黑</vt:lpstr>
      <vt:lpstr>Times New Roman</vt:lpstr>
      <vt:lpstr>Calibri</vt:lpstr>
      <vt:lpstr>Adobe 楷体 Std R</vt:lpstr>
      <vt:lpstr>Arial Unicode MS</vt:lpstr>
      <vt:lpstr>Century Schoolbook</vt:lpstr>
      <vt:lpstr>Century</vt:lpstr>
      <vt:lpstr>华文楷体</vt:lpstr>
      <vt:lpstr>主题1</vt:lpstr>
      <vt:lpstr>凸显</vt:lpstr>
      <vt:lpstr>默认设计模板</vt:lpstr>
      <vt:lpstr>PowerPoint 演示文稿</vt:lpstr>
      <vt:lpstr>PowerPoint 演示文稿</vt:lpstr>
      <vt:lpstr>PowerPoint 演示文稿</vt:lpstr>
      <vt:lpstr>一、在职情况分析</vt:lpstr>
      <vt:lpstr>PowerPoint 演示文稿</vt:lpstr>
      <vt:lpstr>PowerPoint 演示文稿</vt:lpstr>
      <vt:lpstr>二、离职情况分析</vt:lpstr>
      <vt:lpstr>PowerPoint 演示文稿</vt:lpstr>
      <vt:lpstr>PowerPoint 演示文稿</vt:lpstr>
      <vt:lpstr>PowerPoint 演示文稿</vt:lpstr>
      <vt:lpstr>三、招聘总结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培训工作  2010总结暨2011计划</dc:title>
  <dc:creator>lintm</dc:creator>
  <cp:lastModifiedBy>雁冰</cp:lastModifiedBy>
  <cp:revision>1470</cp:revision>
  <dcterms:created xsi:type="dcterms:W3CDTF">2011-12-14T06:03:00Z</dcterms:created>
  <dcterms:modified xsi:type="dcterms:W3CDTF">2024-02-27T09:28:45Z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81193E9482F5410DB9AE5C1FF18EEA80_13</vt:lpwstr>
  </property>
  <property fmtid="{D5CDD505-2E9C-101B-9397-08002B2CF9AE}" pid="3" name="KSOProductBuildVer">
    <vt:lpwstr>2052-12.1.0.16388</vt:lpwstr>
  </property>
</Properties>
</file>