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6" r:id="rId3"/>
    <p:sldId id="329" r:id="rId5"/>
    <p:sldId id="257" r:id="rId6"/>
    <p:sldId id="279" r:id="rId7"/>
    <p:sldId id="277" r:id="rId8"/>
    <p:sldId id="278" r:id="rId9"/>
    <p:sldId id="267" r:id="rId10"/>
    <p:sldId id="269" r:id="rId11"/>
    <p:sldId id="270" r:id="rId12"/>
    <p:sldId id="268" r:id="rId13"/>
    <p:sldId id="273" r:id="rId14"/>
    <p:sldId id="274" r:id="rId15"/>
    <p:sldId id="275" r:id="rId16"/>
    <p:sldId id="280" r:id="rId17"/>
    <p:sldId id="282" r:id="rId18"/>
    <p:sldId id="312" r:id="rId19"/>
    <p:sldId id="313" r:id="rId20"/>
    <p:sldId id="314" r:id="rId21"/>
    <p:sldId id="315" r:id="rId22"/>
    <p:sldId id="309" r:id="rId23"/>
    <p:sldId id="283" r:id="rId24"/>
    <p:sldId id="261" r:id="rId25"/>
    <p:sldId id="262" r:id="rId26"/>
    <p:sldId id="263" r:id="rId27"/>
    <p:sldId id="265" r:id="rId28"/>
    <p:sldId id="264" r:id="rId29"/>
    <p:sldId id="316" r:id="rId30"/>
    <p:sldId id="317" r:id="rId31"/>
    <p:sldId id="318" r:id="rId32"/>
    <p:sldId id="319" r:id="rId33"/>
    <p:sldId id="320" r:id="rId34"/>
    <p:sldId id="331" r:id="rId35"/>
  </p:sldIdLst>
  <p:sldSz cx="9144000" cy="6858000" type="screen4x3"/>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9" autoAdjust="0"/>
  </p:normalViewPr>
  <p:slideViewPr>
    <p:cSldViewPr showGuides="1">
      <p:cViewPr varScale="1">
        <p:scale>
          <a:sx n="104" d="100"/>
          <a:sy n="104" d="100"/>
        </p:scale>
        <p:origin x="182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D77EF1-A3FE-485E-8BC0-C97178210F9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96B361-EB52-4CC9-97DC-3A35EFF2EDB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96B361-EB52-4CC9-97DC-3A35EFF2EDB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B9023D9-B58D-427E-824D-9E154A264EF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A580CA-ADFC-44A2-81C3-603F3484C30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B9023D9-B58D-427E-824D-9E154A264EF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A580CA-ADFC-44A2-81C3-603F3484C30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B9023D9-B58D-427E-824D-9E154A264EF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A580CA-ADFC-44A2-81C3-603F3484C30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B9023D9-B58D-427E-824D-9E154A264EF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A580CA-ADFC-44A2-81C3-603F3484C30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B9023D9-B58D-427E-824D-9E154A264EF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A580CA-ADFC-44A2-81C3-603F3484C30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B9023D9-B58D-427E-824D-9E154A264EF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A580CA-ADFC-44A2-81C3-603F3484C30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B9023D9-B58D-427E-824D-9E154A264EF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3A580CA-ADFC-44A2-81C3-603F3484C30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B9023D9-B58D-427E-824D-9E154A264EF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3A580CA-ADFC-44A2-81C3-603F3484C30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B9023D9-B58D-427E-824D-9E154A264EF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3A580CA-ADFC-44A2-81C3-603F3484C30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B9023D9-B58D-427E-824D-9E154A264EF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A580CA-ADFC-44A2-81C3-603F3484C30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B9023D9-B58D-427E-824D-9E154A264EF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A580CA-ADFC-44A2-81C3-603F3484C30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9023D9-B58D-427E-824D-9E154A264EF6}"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580CA-ADFC-44A2-81C3-603F3484C30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list.b2b.hc360.com/supplytrade/069/031.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a:xfrm>
            <a:off x="323528" y="908720"/>
            <a:ext cx="8445624" cy="5472608"/>
          </a:xfrm>
        </p:spPr>
        <p:txBody>
          <a:bodyPr/>
          <a:lstStyle/>
          <a:p>
            <a:pPr marL="0" indent="0">
              <a:buNone/>
            </a:pPr>
            <a:endParaRPr lang="en-US" altLang="zh-CN" dirty="0"/>
          </a:p>
          <a:p>
            <a:pPr marL="0" indent="0">
              <a:buNone/>
            </a:pPr>
            <a:endParaRPr lang="en-US" altLang="zh-CN" dirty="0"/>
          </a:p>
          <a:p>
            <a:pPr marL="0" indent="0">
              <a:buNone/>
            </a:pPr>
            <a:endParaRPr lang="en-US" altLang="zh-CN" dirty="0"/>
          </a:p>
        </p:txBody>
      </p:sp>
      <p:sp>
        <p:nvSpPr>
          <p:cNvPr id="4" name="矩形 3"/>
          <p:cNvSpPr/>
          <p:nvPr/>
        </p:nvSpPr>
        <p:spPr>
          <a:xfrm>
            <a:off x="1037911" y="612425"/>
            <a:ext cx="7561178" cy="480131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endParaRPr lang="en-US" altLang="zh-C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pPr marL="0" indent="0" algn="ctr">
              <a:buNone/>
            </a:pPr>
            <a:endParaRPr lang="en-US" altLang="zh-CN"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pPr marL="0" indent="0" algn="ctr">
              <a:buNone/>
            </a:pPr>
            <a:r>
              <a:rPr lang="zh-CN" altLang="en-US" sz="7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招聘流程和技巧</a:t>
            </a:r>
            <a:endParaRPr lang="en-US" altLang="zh-CN" sz="7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pPr marL="0" indent="0" algn="ctr">
              <a:buNone/>
            </a:pPr>
            <a:endParaRPr lang="en-US" altLang="zh-CN" sz="7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pPr marL="0" indent="0" algn="ctr">
              <a:buNone/>
            </a:pPr>
            <a:r>
              <a:rPr lang="en-US" altLang="zh-CN"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             </a:t>
            </a: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p:txBody>
          <a:bodyPr/>
          <a:lstStyle/>
          <a:p>
            <a:pPr marL="0" indent="0">
              <a:buNone/>
            </a:pPr>
            <a:endParaRPr lang="zh-CN" altLang="en-US" dirty="0"/>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9552" y="1700808"/>
            <a:ext cx="7837487"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a:xfrm>
            <a:off x="251520" y="1901658"/>
            <a:ext cx="8435280" cy="4224505"/>
          </a:xfrm>
        </p:spPr>
        <p:txBody>
          <a:bodyPr>
            <a:normAutofit fontScale="55000" lnSpcReduction="20000"/>
          </a:bodyPr>
          <a:lstStyle/>
          <a:p>
            <a:pPr marL="800100" indent="-457200">
              <a:buFont typeface="Wingdings" panose="05000000000000000000" pitchFamily="2" charset="2"/>
              <a:buChar char="Ø"/>
            </a:pPr>
            <a:r>
              <a:rPr lang="zh-CN" altLang="en-US" b="1" dirty="0">
                <a:solidFill>
                  <a:schemeClr val="accent2"/>
                </a:solidFill>
                <a:latin typeface="Verdana" panose="020B0604030504040204" pitchFamily="34" charset="0"/>
                <a:ea typeface="宋体" panose="02010600030101010101" pitchFamily="2" charset="-122"/>
              </a:rPr>
              <a:t>行为性问题</a:t>
            </a:r>
            <a:r>
              <a:rPr lang="zh-CN" altLang="en-US" sz="2800" dirty="0">
                <a:solidFill>
                  <a:schemeClr val="accent2"/>
                </a:solidFill>
                <a:latin typeface="Verdana" panose="020B0604030504040204" pitchFamily="34" charset="0"/>
                <a:ea typeface="宋体" panose="02010600030101010101" pitchFamily="2" charset="-122"/>
              </a:rPr>
              <a:t>  </a:t>
            </a:r>
            <a:endParaRPr lang="zh-CN" altLang="en-US" sz="2800" dirty="0">
              <a:solidFill>
                <a:schemeClr val="accent2"/>
              </a:solidFill>
              <a:latin typeface="Verdana" panose="020B0604030504040204" pitchFamily="34" charset="0"/>
              <a:ea typeface="宋体" panose="02010600030101010101" pitchFamily="2" charset="-122"/>
            </a:endParaRPr>
          </a:p>
          <a:p>
            <a:pPr indent="0">
              <a:buNone/>
            </a:pPr>
            <a:r>
              <a:rPr lang="zh-CN" altLang="en-US" sz="2800" dirty="0">
                <a:solidFill>
                  <a:schemeClr val="accent2"/>
                </a:solidFill>
                <a:latin typeface="Verdana" panose="020B0604030504040204" pitchFamily="34" charset="0"/>
                <a:ea typeface="宋体" panose="02010600030101010101" pitchFamily="2" charset="-122"/>
              </a:rPr>
              <a:t>        </a:t>
            </a:r>
            <a:r>
              <a:rPr lang="zh-CN" altLang="en-US" dirty="0">
                <a:solidFill>
                  <a:schemeClr val="accent2"/>
                </a:solidFill>
                <a:latin typeface="Verdana" panose="020B0604030504040204" pitchFamily="34" charset="0"/>
                <a:ea typeface="宋体" panose="02010600030101010101" pitchFamily="2" charset="-122"/>
              </a:rPr>
              <a:t>希望了解应聘者以往曾发生过的真实行为事例以及工作经验。</a:t>
            </a:r>
            <a:endParaRPr lang="zh-CN" altLang="en-US" dirty="0">
              <a:solidFill>
                <a:schemeClr val="accent2"/>
              </a:solidFill>
              <a:latin typeface="Verdana" panose="020B0604030504040204" pitchFamily="34" charset="0"/>
              <a:ea typeface="宋体" panose="02010600030101010101" pitchFamily="2" charset="-122"/>
            </a:endParaRPr>
          </a:p>
          <a:p>
            <a:pPr marL="800100" indent="-457200">
              <a:buFont typeface="Wingdings" panose="05000000000000000000" pitchFamily="2" charset="2"/>
              <a:buChar char="Ø"/>
            </a:pPr>
            <a:r>
              <a:rPr lang="zh-CN" altLang="en-US" b="1" dirty="0">
                <a:solidFill>
                  <a:schemeClr val="accent2"/>
                </a:solidFill>
                <a:latin typeface="宋体" panose="02010600030101010101" pitchFamily="2" charset="-122"/>
                <a:ea typeface="宋体" panose="02010600030101010101" pitchFamily="2" charset="-122"/>
              </a:rPr>
              <a:t>理论性问题</a:t>
            </a:r>
            <a:r>
              <a:rPr lang="zh-CN" altLang="en-US" dirty="0">
                <a:solidFill>
                  <a:schemeClr val="accent2"/>
                </a:solidFill>
                <a:latin typeface="宋体" panose="02010600030101010101" pitchFamily="2" charset="-122"/>
                <a:ea typeface="宋体" panose="02010600030101010101" pitchFamily="2" charset="-122"/>
              </a:rPr>
              <a:t> </a:t>
            </a:r>
            <a:endParaRPr lang="zh-CN" altLang="en-US" dirty="0">
              <a:solidFill>
                <a:schemeClr val="accent2"/>
              </a:solidFill>
              <a:latin typeface="宋体" panose="02010600030101010101" pitchFamily="2" charset="-122"/>
              <a:ea typeface="宋体" panose="02010600030101010101" pitchFamily="2" charset="-122"/>
            </a:endParaRPr>
          </a:p>
          <a:p>
            <a:pPr indent="0">
              <a:buNone/>
            </a:pPr>
            <a:r>
              <a:rPr lang="zh-CN" altLang="en-US" sz="2800" dirty="0">
                <a:solidFill>
                  <a:schemeClr val="accent2"/>
                </a:solidFill>
                <a:latin typeface="Verdana" panose="020B0604030504040204" pitchFamily="34" charset="0"/>
                <a:ea typeface="宋体" panose="02010600030101010101" pitchFamily="2" charset="-122"/>
              </a:rPr>
              <a:t>        </a:t>
            </a:r>
            <a:r>
              <a:rPr lang="zh-CN" altLang="en-US" dirty="0">
                <a:solidFill>
                  <a:schemeClr val="accent2"/>
                </a:solidFill>
                <a:latin typeface="Verdana" panose="020B0604030504040204" pitchFamily="34" charset="0"/>
                <a:ea typeface="宋体" panose="02010600030101010101" pitchFamily="2" charset="-122"/>
              </a:rPr>
              <a:t>希望了解应聘者对管理经营、技术等专业基础理论的认识以及应聘者在一般情况下将会采取的行为。</a:t>
            </a:r>
            <a:endParaRPr lang="zh-CN" altLang="en-US" dirty="0">
              <a:solidFill>
                <a:schemeClr val="accent2"/>
              </a:solidFill>
              <a:latin typeface="Verdana" panose="020B0604030504040204" pitchFamily="34" charset="0"/>
              <a:ea typeface="宋体" panose="02010600030101010101" pitchFamily="2" charset="-122"/>
            </a:endParaRPr>
          </a:p>
          <a:p>
            <a:pPr marL="800100" indent="-457200">
              <a:buFont typeface="Wingdings" panose="05000000000000000000" pitchFamily="2" charset="2"/>
              <a:buChar char="Ø"/>
            </a:pPr>
            <a:r>
              <a:rPr lang="zh-CN" altLang="en-US" b="1" dirty="0">
                <a:solidFill>
                  <a:schemeClr val="accent2"/>
                </a:solidFill>
                <a:latin typeface="Verdana" panose="020B0604030504040204" pitchFamily="34" charset="0"/>
                <a:ea typeface="宋体" panose="02010600030101010101" pitchFamily="2" charset="-122"/>
              </a:rPr>
              <a:t>引导性问题 </a:t>
            </a:r>
            <a:endParaRPr lang="zh-CN" altLang="en-US" b="1" dirty="0">
              <a:solidFill>
                <a:schemeClr val="accent2"/>
              </a:solidFill>
              <a:latin typeface="Verdana" panose="020B0604030504040204" pitchFamily="34" charset="0"/>
              <a:ea typeface="宋体" panose="02010600030101010101" pitchFamily="2" charset="-122"/>
            </a:endParaRPr>
          </a:p>
          <a:p>
            <a:pPr indent="0">
              <a:buNone/>
            </a:pPr>
            <a:r>
              <a:rPr lang="zh-CN" altLang="en-US" sz="2800" dirty="0">
                <a:solidFill>
                  <a:schemeClr val="accent2"/>
                </a:solidFill>
                <a:latin typeface="Verdana" panose="020B0604030504040204" pitchFamily="34" charset="0"/>
                <a:ea typeface="宋体" panose="02010600030101010101" pitchFamily="2" charset="-122"/>
              </a:rPr>
              <a:t>        </a:t>
            </a:r>
            <a:r>
              <a:rPr lang="zh-CN" altLang="en-US" dirty="0">
                <a:solidFill>
                  <a:schemeClr val="accent2"/>
                </a:solidFill>
                <a:latin typeface="Verdana" panose="020B0604030504040204" pitchFamily="34" charset="0"/>
                <a:ea typeface="宋体" panose="02010600030101010101" pitchFamily="2" charset="-122"/>
              </a:rPr>
              <a:t>提问的结果将引导应聘者只能跟随提问人的思路，应尽量避免。</a:t>
            </a:r>
            <a:endParaRPr lang="zh-CN" altLang="en-US" dirty="0">
              <a:solidFill>
                <a:schemeClr val="accent2"/>
              </a:solidFill>
              <a:latin typeface="Verdana" panose="020B0604030504040204" pitchFamily="34" charset="0"/>
              <a:ea typeface="宋体" panose="02010600030101010101" pitchFamily="2" charset="-122"/>
            </a:endParaRPr>
          </a:p>
          <a:p>
            <a:pPr marL="800100" indent="-457200">
              <a:buFont typeface="Wingdings" panose="05000000000000000000" pitchFamily="2" charset="2"/>
              <a:buChar char="Ø"/>
            </a:pPr>
            <a:r>
              <a:rPr lang="zh-CN" altLang="en-US" b="1" dirty="0">
                <a:solidFill>
                  <a:schemeClr val="accent2"/>
                </a:solidFill>
                <a:latin typeface="Verdana" panose="020B0604030504040204" pitchFamily="34" charset="0"/>
                <a:ea typeface="宋体" panose="02010600030101010101" pitchFamily="2" charset="-122"/>
              </a:rPr>
              <a:t>假设性问题</a:t>
            </a:r>
            <a:endParaRPr lang="zh-CN" altLang="en-US" b="1" dirty="0">
              <a:solidFill>
                <a:schemeClr val="accent2"/>
              </a:solidFill>
              <a:latin typeface="Verdana" panose="020B0604030504040204" pitchFamily="34" charset="0"/>
              <a:ea typeface="宋体" panose="02010600030101010101" pitchFamily="2" charset="-122"/>
            </a:endParaRPr>
          </a:p>
          <a:p>
            <a:pPr indent="0">
              <a:buNone/>
            </a:pPr>
            <a:r>
              <a:rPr lang="zh-CN" altLang="en-US" dirty="0">
                <a:solidFill>
                  <a:schemeClr val="accent2"/>
                </a:solidFill>
                <a:latin typeface="Verdana" panose="020B0604030504040204" pitchFamily="34" charset="0"/>
                <a:ea typeface="宋体" panose="02010600030101010101" pitchFamily="2" charset="-122"/>
              </a:rPr>
              <a:t>     考察应聘者在某种设定的情况下处理问题的思路及展现出来的能力。</a:t>
            </a:r>
            <a:endParaRPr lang="zh-CN" altLang="en-US" dirty="0">
              <a:solidFill>
                <a:schemeClr val="accent2"/>
              </a:solidFill>
              <a:latin typeface="Verdana" panose="020B0604030504040204" pitchFamily="34" charset="0"/>
              <a:ea typeface="宋体" panose="02010600030101010101" pitchFamily="2" charset="-122"/>
            </a:endParaRPr>
          </a:p>
          <a:p>
            <a:pPr marL="800100" indent="-457200">
              <a:buFont typeface="Wingdings" panose="05000000000000000000" pitchFamily="2" charset="2"/>
              <a:buChar char="Ø"/>
            </a:pPr>
            <a:r>
              <a:rPr lang="zh-CN" altLang="en-US" b="1" dirty="0">
                <a:solidFill>
                  <a:schemeClr val="accent2"/>
                </a:solidFill>
                <a:latin typeface="Verdana" panose="020B0604030504040204" pitchFamily="34" charset="0"/>
                <a:ea typeface="宋体" panose="02010600030101010101" pitchFamily="2" charset="-122"/>
              </a:rPr>
              <a:t>开放性问题</a:t>
            </a:r>
            <a:endParaRPr lang="zh-CN" altLang="en-US" b="1" dirty="0">
              <a:solidFill>
                <a:schemeClr val="accent2"/>
              </a:solidFill>
              <a:latin typeface="Verdana" panose="020B0604030504040204" pitchFamily="34" charset="0"/>
              <a:ea typeface="宋体" panose="02010600030101010101" pitchFamily="2" charset="-122"/>
            </a:endParaRPr>
          </a:p>
          <a:p>
            <a:pPr indent="0">
              <a:buNone/>
            </a:pPr>
            <a:r>
              <a:rPr lang="zh-CN" altLang="en-US" sz="2800" dirty="0">
                <a:solidFill>
                  <a:schemeClr val="accent2"/>
                </a:solidFill>
                <a:latin typeface="Verdana" panose="020B0604030504040204" pitchFamily="34" charset="0"/>
                <a:ea typeface="宋体" panose="02010600030101010101" pitchFamily="2" charset="-122"/>
              </a:rPr>
              <a:t>       </a:t>
            </a:r>
            <a:r>
              <a:rPr lang="zh-CN" altLang="en-US" dirty="0">
                <a:solidFill>
                  <a:schemeClr val="accent2"/>
                </a:solidFill>
                <a:latin typeface="Verdana" panose="020B0604030504040204" pitchFamily="34" charset="0"/>
                <a:ea typeface="宋体" panose="02010600030101010101" pitchFamily="2" charset="-122"/>
              </a:rPr>
              <a:t>鼓励面试人自由发挥。</a:t>
            </a:r>
            <a:endParaRPr lang="zh-CN" altLang="en-US" dirty="0">
              <a:solidFill>
                <a:schemeClr val="accent2"/>
              </a:solidFill>
              <a:latin typeface="Verdana" panose="020B0604030504040204" pitchFamily="34" charset="0"/>
              <a:ea typeface="宋体" panose="02010600030101010101" pitchFamily="2" charset="-122"/>
            </a:endParaRPr>
          </a:p>
          <a:p>
            <a:pPr marL="800100" indent="-457200">
              <a:buFont typeface="Wingdings" panose="05000000000000000000" pitchFamily="2" charset="2"/>
              <a:buChar char="Ø"/>
            </a:pPr>
            <a:r>
              <a:rPr lang="zh-CN" altLang="en-US" b="1" dirty="0">
                <a:solidFill>
                  <a:schemeClr val="accent2"/>
                </a:solidFill>
                <a:latin typeface="Verdana" panose="020B0604030504040204" pitchFamily="34" charset="0"/>
                <a:ea typeface="宋体" panose="02010600030101010101" pitchFamily="2" charset="-122"/>
              </a:rPr>
              <a:t>连串性提问</a:t>
            </a:r>
            <a:endParaRPr lang="zh-CN" altLang="en-US" b="1" dirty="0">
              <a:solidFill>
                <a:schemeClr val="accent2"/>
              </a:solidFill>
              <a:latin typeface="Verdana" panose="020B0604030504040204" pitchFamily="34" charset="0"/>
              <a:ea typeface="宋体" panose="02010600030101010101" pitchFamily="2" charset="-122"/>
            </a:endParaRPr>
          </a:p>
          <a:p>
            <a:pPr indent="0">
              <a:buNone/>
            </a:pPr>
            <a:r>
              <a:rPr lang="zh-CN" altLang="en-US" sz="2800" dirty="0">
                <a:solidFill>
                  <a:schemeClr val="accent2"/>
                </a:solidFill>
                <a:latin typeface="Verdana" panose="020B0604030504040204" pitchFamily="34" charset="0"/>
                <a:ea typeface="宋体" panose="02010600030101010101" pitchFamily="2" charset="-122"/>
              </a:rPr>
              <a:t>      </a:t>
            </a:r>
            <a:r>
              <a:rPr lang="zh-CN" altLang="en-US" dirty="0">
                <a:solidFill>
                  <a:schemeClr val="accent2"/>
                </a:solidFill>
                <a:latin typeface="Verdana" panose="020B0604030504040204" pitchFamily="34" charset="0"/>
                <a:ea typeface="宋体" panose="02010600030101010101" pitchFamily="2" charset="-122"/>
              </a:rPr>
              <a:t>主要考察面试人在压力情景下的反映能力。</a:t>
            </a:r>
            <a:endParaRPr lang="zh-CN" altLang="en-US" dirty="0">
              <a:solidFill>
                <a:schemeClr val="accent2"/>
              </a:solidFill>
              <a:latin typeface="Verdana" panose="020B0604030504040204" pitchFamily="34" charset="0"/>
              <a:ea typeface="宋体" panose="02010600030101010101" pitchFamily="2" charset="-122"/>
            </a:endParaRPr>
          </a:p>
          <a:p>
            <a:pPr marL="800100" indent="-457200">
              <a:buFont typeface="Wingdings" panose="05000000000000000000" pitchFamily="2" charset="2"/>
              <a:buChar char="Ø"/>
            </a:pPr>
            <a:r>
              <a:rPr lang="zh-CN" altLang="en-US" b="1" dirty="0">
                <a:solidFill>
                  <a:schemeClr val="accent2"/>
                </a:solidFill>
                <a:latin typeface="Verdana" panose="020B0604030504040204" pitchFamily="34" charset="0"/>
                <a:ea typeface="宋体" panose="02010600030101010101" pitchFamily="2" charset="-122"/>
              </a:rPr>
              <a:t>自我评价性问题</a:t>
            </a:r>
            <a:endParaRPr lang="en-US" altLang="zh-CN" b="1" dirty="0">
              <a:solidFill>
                <a:schemeClr val="accent2"/>
              </a:solidFill>
              <a:latin typeface="Verdana" panose="020B0604030504040204" pitchFamily="34" charset="0"/>
              <a:ea typeface="宋体" panose="02010600030101010101" pitchFamily="2" charset="-122"/>
            </a:endParaRPr>
          </a:p>
          <a:p>
            <a:pPr indent="0">
              <a:buNone/>
            </a:pPr>
            <a:r>
              <a:rPr lang="zh-CN" altLang="en-US" sz="2800" dirty="0">
                <a:solidFill>
                  <a:schemeClr val="accent2"/>
                </a:solidFill>
                <a:latin typeface="Verdana" panose="020B0604030504040204" pitchFamily="34" charset="0"/>
                <a:ea typeface="宋体" panose="02010600030101010101" pitchFamily="2" charset="-122"/>
              </a:rPr>
              <a:t>    </a:t>
            </a:r>
            <a:r>
              <a:rPr lang="zh-CN" altLang="en-US" dirty="0">
                <a:solidFill>
                  <a:schemeClr val="accent2"/>
                </a:solidFill>
                <a:latin typeface="Verdana" panose="020B0604030504040204" pitchFamily="34" charset="0"/>
                <a:ea typeface="宋体" panose="02010600030101010101" pitchFamily="2" charset="-122"/>
              </a:rPr>
              <a:t>考察应聘者自我认知情况。</a:t>
            </a:r>
            <a:endParaRPr lang="zh-CN" altLang="en-US" dirty="0">
              <a:solidFill>
                <a:schemeClr val="accent2"/>
              </a:solidFill>
              <a:latin typeface="Verdana" panose="020B0604030504040204" pitchFamily="34" charset="0"/>
              <a:ea typeface="宋体" panose="02010600030101010101" pitchFamily="2" charset="-122"/>
            </a:endParaRPr>
          </a:p>
          <a:p>
            <a:pPr marL="0" indent="0">
              <a:buNone/>
            </a:pPr>
            <a:endParaRPr lang="zh-CN" altLang="en-US" dirty="0"/>
          </a:p>
        </p:txBody>
      </p:sp>
      <p:sp>
        <p:nvSpPr>
          <p:cNvPr id="3" name="矩形 2"/>
          <p:cNvSpPr/>
          <p:nvPr/>
        </p:nvSpPr>
        <p:spPr>
          <a:xfrm>
            <a:off x="251520" y="764704"/>
            <a:ext cx="475252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3200" b="1" dirty="0">
                <a:solidFill>
                  <a:schemeClr val="accent2"/>
                </a:solidFill>
                <a:latin typeface="Verdana" panose="020B0604030504040204" pitchFamily="34" charset="0"/>
                <a:ea typeface="楷体_GB2312" pitchFamily="49" charset="-122"/>
              </a:rPr>
              <a:t>四、面试过程中的技巧</a:t>
            </a:r>
            <a:endParaRPr kumimoji="1" lang="zh-CN" altLang="en-US" sz="3200" b="1" dirty="0">
              <a:solidFill>
                <a:schemeClr val="accent2"/>
              </a:solidFill>
              <a:latin typeface="Verdana" panose="020B0604030504040204" pitchFamily="34" charset="0"/>
              <a:ea typeface="楷体_GB2312" pitchFamily="49" charset="-122"/>
            </a:endParaRPr>
          </a:p>
        </p:txBody>
      </p:sp>
      <p:sp>
        <p:nvSpPr>
          <p:cNvPr id="4" name="矩形 3"/>
          <p:cNvSpPr/>
          <p:nvPr/>
        </p:nvSpPr>
        <p:spPr>
          <a:xfrm>
            <a:off x="258767" y="1344596"/>
            <a:ext cx="49685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b="1" dirty="0">
                <a:solidFill>
                  <a:schemeClr val="accent2"/>
                </a:solidFill>
                <a:latin typeface="Times New Roman" panose="02020603050405020304" pitchFamily="18" charset="0"/>
                <a:ea typeface="宋体" panose="02010600030101010101" pitchFamily="2" charset="-122"/>
              </a:rPr>
              <a:t>面试中的提问种类</a:t>
            </a:r>
            <a:endParaRPr kumimoji="1" lang="zh-CN" altLang="en-US" b="1" dirty="0">
              <a:solidFill>
                <a:schemeClr val="accent2"/>
              </a:solidFill>
              <a:latin typeface="Times New Roman" panose="02020603050405020304" pitchFamily="18" charset="0"/>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a:xfrm>
            <a:off x="467544" y="3284984"/>
            <a:ext cx="5328592" cy="3024336"/>
          </a:xfrm>
        </p:spPr>
        <p:txBody>
          <a:bodyPr/>
          <a:lstStyle/>
          <a:p>
            <a:pPr marL="0" indent="0">
              <a:buNone/>
            </a:pPr>
            <a:endParaRPr lang="zh-CN" altLang="en-US" dirty="0"/>
          </a:p>
        </p:txBody>
      </p:sp>
      <p:sp>
        <p:nvSpPr>
          <p:cNvPr id="3" name="矩形 2"/>
          <p:cNvSpPr/>
          <p:nvPr/>
        </p:nvSpPr>
        <p:spPr>
          <a:xfrm>
            <a:off x="0" y="764704"/>
            <a:ext cx="4581202"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3200" b="1" dirty="0">
                <a:solidFill>
                  <a:schemeClr val="accent2"/>
                </a:solidFill>
                <a:latin typeface="Verdana" panose="020B0604030504040204" pitchFamily="34" charset="0"/>
                <a:ea typeface="楷体_GB2312" pitchFamily="49" charset="-122"/>
              </a:rPr>
              <a:t>四、面试过程中的技巧</a:t>
            </a:r>
            <a:endParaRPr kumimoji="1" lang="zh-CN" altLang="en-US" sz="3200" b="1" dirty="0">
              <a:solidFill>
                <a:schemeClr val="accent2"/>
              </a:solidFill>
              <a:latin typeface="Verdana" panose="020B0604030504040204" pitchFamily="34" charset="0"/>
              <a:ea typeface="楷体_GB2312" pitchFamily="49" charset="-122"/>
            </a:endParaRPr>
          </a:p>
        </p:txBody>
      </p:sp>
      <p:sp>
        <p:nvSpPr>
          <p:cNvPr id="4" name="矩形 3"/>
          <p:cNvSpPr/>
          <p:nvPr/>
        </p:nvSpPr>
        <p:spPr>
          <a:xfrm>
            <a:off x="138093" y="1286762"/>
            <a:ext cx="5544616" cy="540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kumimoji="1" lang="zh-CN" altLang="en-US" b="1" dirty="0">
                <a:solidFill>
                  <a:schemeClr val="accent2"/>
                </a:solidFill>
                <a:latin typeface="宋体" panose="02010600030101010101" pitchFamily="2" charset="-122"/>
                <a:ea typeface="宋体" panose="02010600030101010101" pitchFamily="2" charset="-122"/>
              </a:rPr>
              <a:t>理论性问题、引导型问题和行为性问题举例</a:t>
            </a:r>
            <a:endParaRPr kumimoji="1" lang="zh-CN" altLang="en-US" b="1" dirty="0">
              <a:solidFill>
                <a:schemeClr val="accent2"/>
              </a:solidFill>
              <a:latin typeface="宋体" panose="02010600030101010101" pitchFamily="2" charset="-122"/>
              <a:ea typeface="宋体" panose="02010600030101010101" pitchFamily="2" charset="-122"/>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7544" y="1826822"/>
            <a:ext cx="7090382" cy="465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a:xfrm>
            <a:off x="170867" y="2348880"/>
            <a:ext cx="8515933" cy="3777283"/>
          </a:xfrm>
        </p:spPr>
        <p:txBody>
          <a:bodyPr>
            <a:normAutofit/>
          </a:bodyPr>
          <a:lstStyle/>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语言表达和仪表</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应聘动机与期望</a:t>
            </a:r>
            <a:endParaRPr lang="zh-CN" altLang="en-US" sz="1800"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工作经验</a:t>
            </a:r>
            <a:endParaRPr lang="en-US" altLang="zh-CN"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事业心、进取心、自信心</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工作态度、组织纪律性、诚实可靠性</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分析判断能力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应变能力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自知力、自控力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组织协调能力、人际关系与适应能力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精力、活力与兴趣、爱好</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专业知识水平及特长</a:t>
            </a:r>
            <a:endParaRPr lang="zh-CN" altLang="en-US" sz="1800" b="1" dirty="0">
              <a:solidFill>
                <a:schemeClr val="accent2"/>
              </a:solidFill>
              <a:latin typeface="黑体" panose="02010609060101010101" pitchFamily="2" charset="-122"/>
              <a:ea typeface="黑体" panose="02010609060101010101" pitchFamily="2" charset="-122"/>
            </a:endParaRPr>
          </a:p>
          <a:p>
            <a:pPr marL="609600" indent="-609600">
              <a:lnSpc>
                <a:spcPct val="90000"/>
              </a:lnSpc>
              <a:defRPr/>
            </a:pPr>
            <a:endParaRPr lang="en-US" altLang="zh-CN" b="1" dirty="0">
              <a:solidFill>
                <a:schemeClr val="accent2"/>
              </a:solidFill>
              <a:latin typeface="宋体" panose="02010600030101010101" pitchFamily="2" charset="-122"/>
            </a:endParaRPr>
          </a:p>
          <a:p>
            <a:pPr>
              <a:buFont typeface="Wingdings" panose="05000000000000000000" pitchFamily="2" charset="2"/>
              <a:buChar char="Ø"/>
            </a:pPr>
            <a:endParaRPr lang="zh-CN" altLang="en-US" dirty="0"/>
          </a:p>
        </p:txBody>
      </p:sp>
      <p:sp>
        <p:nvSpPr>
          <p:cNvPr id="3" name="矩形 2"/>
          <p:cNvSpPr/>
          <p:nvPr/>
        </p:nvSpPr>
        <p:spPr>
          <a:xfrm>
            <a:off x="179512" y="836712"/>
            <a:ext cx="532859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3200" b="1" dirty="0">
                <a:solidFill>
                  <a:schemeClr val="accent2"/>
                </a:solidFill>
                <a:latin typeface="Verdana" panose="020B0604030504040204" pitchFamily="34" charset="0"/>
                <a:ea typeface="楷体_GB2312" pitchFamily="49" charset="-122"/>
              </a:rPr>
              <a:t>四、面试过程中的技巧</a:t>
            </a:r>
            <a:endParaRPr kumimoji="1" lang="zh-CN" altLang="en-US" sz="3200" b="1" dirty="0">
              <a:solidFill>
                <a:schemeClr val="accent2"/>
              </a:solidFill>
              <a:latin typeface="Verdana" panose="020B0604030504040204" pitchFamily="34" charset="0"/>
              <a:ea typeface="楷体_GB2312" pitchFamily="49" charset="-122"/>
            </a:endParaRPr>
          </a:p>
        </p:txBody>
      </p:sp>
      <p:sp>
        <p:nvSpPr>
          <p:cNvPr id="4" name="矩形 3"/>
          <p:cNvSpPr/>
          <p:nvPr/>
        </p:nvSpPr>
        <p:spPr>
          <a:xfrm>
            <a:off x="209778" y="1639011"/>
            <a:ext cx="554461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accent2"/>
                </a:solidFill>
                <a:latin typeface="楷体_GB2312" pitchFamily="49" charset="-122"/>
                <a:ea typeface="楷体_GB2312" pitchFamily="49" charset="-122"/>
              </a:rPr>
              <a:t>面试过程中的技巧（二）</a:t>
            </a:r>
            <a:br>
              <a:rPr lang="zh-CN" altLang="en-US" sz="2000" b="1" dirty="0">
                <a:solidFill>
                  <a:schemeClr val="accent2"/>
                </a:solidFill>
                <a:latin typeface="楷体_GB2312" pitchFamily="49" charset="-122"/>
                <a:ea typeface="楷体_GB2312" pitchFamily="49" charset="-122"/>
              </a:rPr>
            </a:br>
            <a:r>
              <a:rPr lang="en-US" altLang="zh-CN" sz="2000" b="1" dirty="0">
                <a:solidFill>
                  <a:schemeClr val="accent2"/>
                </a:solidFill>
                <a:latin typeface="楷体_GB2312" pitchFamily="49" charset="-122"/>
                <a:ea typeface="楷体_GB2312" pitchFamily="49" charset="-122"/>
              </a:rPr>
              <a:t>----</a:t>
            </a:r>
            <a:r>
              <a:rPr lang="zh-CN" altLang="en-US" sz="2000" b="1" dirty="0">
                <a:solidFill>
                  <a:schemeClr val="accent2"/>
                </a:solidFill>
                <a:latin typeface="楷体_GB2312" pitchFamily="49" charset="-122"/>
                <a:ea typeface="楷体_GB2312" pitchFamily="49" charset="-122"/>
              </a:rPr>
              <a:t>面试问题的考查对象</a:t>
            </a:r>
            <a:endParaRPr lang="zh-CN" altLang="en-US" sz="2000" b="1" dirty="0">
              <a:latin typeface="楷体_GB2312" pitchFamily="49" charset="-122"/>
              <a:ea typeface="楷体_GB2312" pitchFamily="49" charset="-122"/>
            </a:endParaRPr>
          </a:p>
        </p:txBody>
      </p:sp>
      <p:sp>
        <p:nvSpPr>
          <p:cNvPr id="9" name="矩形标注 8"/>
          <p:cNvSpPr/>
          <p:nvPr/>
        </p:nvSpPr>
        <p:spPr>
          <a:xfrm>
            <a:off x="5364088" y="2420887"/>
            <a:ext cx="3024336" cy="1944217"/>
          </a:xfrm>
          <a:prstGeom prst="wedgeRectCallout">
            <a:avLst>
              <a:gd name="adj1" fmla="val -163986"/>
              <a:gd name="adj2" fmla="val -44600"/>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accent2"/>
                </a:solidFill>
                <a:latin typeface="宋体" panose="02010600030101010101" pitchFamily="2" charset="-122"/>
                <a:ea typeface="宋体" panose="02010600030101010101" pitchFamily="2" charset="-122"/>
              </a:rPr>
              <a:t>1</a:t>
            </a:r>
            <a:r>
              <a:rPr lang="zh-CN" altLang="en-US" dirty="0">
                <a:solidFill>
                  <a:schemeClr val="accent2"/>
                </a:solidFill>
                <a:latin typeface="宋体" panose="02010600030101010101" pitchFamily="2" charset="-122"/>
                <a:ea typeface="宋体" panose="02010600030101010101" pitchFamily="2" charset="-122"/>
              </a:rPr>
              <a:t>、请您先作个自我介绍吧？</a:t>
            </a:r>
            <a:endParaRPr lang="zh-CN" altLang="en-US" dirty="0">
              <a:solidFill>
                <a:schemeClr val="accent2"/>
              </a:solidFill>
              <a:latin typeface="宋体" panose="02010600030101010101" pitchFamily="2" charset="-122"/>
              <a:ea typeface="宋体" panose="02010600030101010101" pitchFamily="2" charset="-122"/>
            </a:endParaRPr>
          </a:p>
          <a:p>
            <a:r>
              <a:rPr lang="en-US" altLang="zh-CN" dirty="0">
                <a:solidFill>
                  <a:schemeClr val="accent2"/>
                </a:solidFill>
                <a:latin typeface="宋体" panose="02010600030101010101" pitchFamily="2" charset="-122"/>
                <a:ea typeface="宋体" panose="02010600030101010101" pitchFamily="2" charset="-122"/>
              </a:rPr>
              <a:t>2</a:t>
            </a:r>
            <a:r>
              <a:rPr lang="zh-CN" altLang="en-US" dirty="0">
                <a:solidFill>
                  <a:schemeClr val="accent2"/>
                </a:solidFill>
                <a:latin typeface="宋体" panose="02010600030101010101" pitchFamily="2" charset="-122"/>
                <a:ea typeface="宋体" panose="02010600030101010101" pitchFamily="2" charset="-122"/>
              </a:rPr>
              <a:t>、谈谈你的一次成功</a:t>
            </a:r>
            <a:r>
              <a:rPr lang="en-US" altLang="zh-CN" dirty="0">
                <a:solidFill>
                  <a:schemeClr val="accent2"/>
                </a:solidFill>
                <a:latin typeface="宋体" panose="02010600030101010101" pitchFamily="2" charset="-122"/>
                <a:ea typeface="宋体" panose="02010600030101010101" pitchFamily="2" charset="-122"/>
              </a:rPr>
              <a:t>/</a:t>
            </a:r>
            <a:r>
              <a:rPr lang="zh-CN" altLang="en-US" dirty="0">
                <a:solidFill>
                  <a:schemeClr val="accent2"/>
                </a:solidFill>
                <a:latin typeface="宋体" panose="02010600030101010101" pitchFamily="2" charset="-122"/>
                <a:ea typeface="宋体" panose="02010600030101010101" pitchFamily="2" charset="-122"/>
              </a:rPr>
              <a:t>失败的经历？</a:t>
            </a:r>
            <a:endParaRPr lang="zh-CN" altLang="en-US" dirty="0">
              <a:solidFill>
                <a:schemeClr val="accent2"/>
              </a:solidFill>
              <a:latin typeface="宋体" panose="02010600030101010101" pitchFamily="2" charset="-122"/>
              <a:ea typeface="宋体" panose="02010600030101010101" pitchFamily="2" charset="-122"/>
            </a:endParaRPr>
          </a:p>
          <a:p>
            <a:r>
              <a:rPr lang="en-US" altLang="zh-CN" dirty="0">
                <a:solidFill>
                  <a:schemeClr val="accent2"/>
                </a:solidFill>
                <a:latin typeface="宋体" panose="02010600030101010101" pitchFamily="2" charset="-122"/>
                <a:ea typeface="宋体" panose="02010600030101010101" pitchFamily="2" charset="-122"/>
              </a:rPr>
              <a:t>3</a:t>
            </a:r>
            <a:r>
              <a:rPr lang="zh-CN" altLang="en-US" dirty="0">
                <a:solidFill>
                  <a:schemeClr val="accent2"/>
                </a:solidFill>
                <a:latin typeface="宋体" panose="02010600030101010101" pitchFamily="2" charset="-122"/>
                <a:ea typeface="宋体" panose="02010600030101010101" pitchFamily="2" charset="-122"/>
              </a:rPr>
              <a:t>、以往的工作经历中，你最深刻的体会是什么？</a:t>
            </a:r>
            <a:endParaRPr lang="zh-CN" altLang="en-US" dirty="0">
              <a:solidFill>
                <a:schemeClr val="accent2"/>
              </a:solidFill>
              <a:latin typeface="宋体" panose="02010600030101010101" pitchFamily="2" charset="-122"/>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a:xfrm>
            <a:off x="170867" y="2348880"/>
            <a:ext cx="8515933" cy="3777283"/>
          </a:xfrm>
        </p:spPr>
        <p:txBody>
          <a:bodyPr>
            <a:normAutofit/>
          </a:bodyPr>
          <a:lstStyle/>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语言表达能力、仪表</a:t>
            </a:r>
            <a:endParaRPr lang="en-US" altLang="zh-CN"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工作经验</a:t>
            </a:r>
            <a:endParaRPr lang="en-US" altLang="zh-CN"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应聘动机与期望</a:t>
            </a:r>
            <a:endParaRPr lang="en-US" altLang="zh-CN" sz="1800"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事业心、进取心、自信心</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工作态度、组织纪律性、诚实可靠性</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分析判断能力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应变能力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自知力、自控力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组织协调能力、人际关系与适应能力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精力、活力与兴趣、爱好</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专业知识水平及特长</a:t>
            </a:r>
            <a:endParaRPr lang="zh-CN" altLang="en-US" sz="1800" b="1" dirty="0">
              <a:solidFill>
                <a:schemeClr val="accent2"/>
              </a:solidFill>
              <a:latin typeface="黑体" panose="02010609060101010101" pitchFamily="2" charset="-122"/>
              <a:ea typeface="黑体" panose="02010609060101010101" pitchFamily="2" charset="-122"/>
            </a:endParaRPr>
          </a:p>
          <a:p>
            <a:pPr marL="609600" indent="-609600">
              <a:lnSpc>
                <a:spcPct val="90000"/>
              </a:lnSpc>
              <a:defRPr/>
            </a:pPr>
            <a:endParaRPr lang="en-US" altLang="zh-CN" b="1" dirty="0">
              <a:solidFill>
                <a:schemeClr val="accent2"/>
              </a:solidFill>
              <a:latin typeface="宋体" panose="02010600030101010101" pitchFamily="2" charset="-122"/>
            </a:endParaRPr>
          </a:p>
          <a:p>
            <a:pPr>
              <a:buFont typeface="Wingdings" panose="05000000000000000000" pitchFamily="2" charset="2"/>
              <a:buChar char="Ø"/>
            </a:pPr>
            <a:endParaRPr lang="zh-CN" altLang="en-US" dirty="0"/>
          </a:p>
        </p:txBody>
      </p:sp>
      <p:sp>
        <p:nvSpPr>
          <p:cNvPr id="3" name="矩形 2"/>
          <p:cNvSpPr/>
          <p:nvPr/>
        </p:nvSpPr>
        <p:spPr>
          <a:xfrm>
            <a:off x="26118" y="836712"/>
            <a:ext cx="548198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3200" b="1" dirty="0">
                <a:solidFill>
                  <a:schemeClr val="accent2"/>
                </a:solidFill>
                <a:latin typeface="Verdana" panose="020B0604030504040204" pitchFamily="34" charset="0"/>
                <a:ea typeface="楷体_GB2312" pitchFamily="49" charset="-122"/>
              </a:rPr>
              <a:t>四、面试过程中的技巧</a:t>
            </a:r>
            <a:endParaRPr kumimoji="1" lang="zh-CN" altLang="en-US" sz="3200" b="1" dirty="0">
              <a:solidFill>
                <a:schemeClr val="accent2"/>
              </a:solidFill>
              <a:latin typeface="Verdana" panose="020B0604030504040204" pitchFamily="34" charset="0"/>
              <a:ea typeface="楷体_GB2312" pitchFamily="49" charset="-122"/>
            </a:endParaRPr>
          </a:p>
        </p:txBody>
      </p:sp>
      <p:sp>
        <p:nvSpPr>
          <p:cNvPr id="4" name="矩形 3"/>
          <p:cNvSpPr/>
          <p:nvPr/>
        </p:nvSpPr>
        <p:spPr>
          <a:xfrm>
            <a:off x="209778" y="1639011"/>
            <a:ext cx="554461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accent2"/>
                </a:solidFill>
                <a:latin typeface="楷体_GB2312" pitchFamily="49" charset="-122"/>
                <a:ea typeface="楷体_GB2312" pitchFamily="49" charset="-122"/>
              </a:rPr>
              <a:t>面试过程中的技巧（二）</a:t>
            </a:r>
            <a:br>
              <a:rPr lang="zh-CN" altLang="en-US" sz="2000" b="1" dirty="0">
                <a:solidFill>
                  <a:schemeClr val="accent2"/>
                </a:solidFill>
                <a:latin typeface="楷体_GB2312" pitchFamily="49" charset="-122"/>
                <a:ea typeface="楷体_GB2312" pitchFamily="49" charset="-122"/>
              </a:rPr>
            </a:br>
            <a:r>
              <a:rPr lang="en-US" altLang="zh-CN" sz="2000" b="1" dirty="0">
                <a:solidFill>
                  <a:schemeClr val="accent2"/>
                </a:solidFill>
                <a:latin typeface="楷体_GB2312" pitchFamily="49" charset="-122"/>
                <a:ea typeface="楷体_GB2312" pitchFamily="49" charset="-122"/>
              </a:rPr>
              <a:t>----</a:t>
            </a:r>
            <a:r>
              <a:rPr lang="zh-CN" altLang="en-US" sz="2000" b="1" dirty="0">
                <a:solidFill>
                  <a:schemeClr val="accent2"/>
                </a:solidFill>
                <a:latin typeface="楷体_GB2312" pitchFamily="49" charset="-122"/>
                <a:ea typeface="楷体_GB2312" pitchFamily="49" charset="-122"/>
              </a:rPr>
              <a:t>面试问题的考查对象</a:t>
            </a:r>
            <a:endParaRPr lang="zh-CN" altLang="en-US" sz="2000" b="1" dirty="0">
              <a:latin typeface="楷体_GB2312" pitchFamily="49" charset="-122"/>
              <a:ea typeface="楷体_GB2312" pitchFamily="49" charset="-122"/>
            </a:endParaRPr>
          </a:p>
        </p:txBody>
      </p:sp>
      <p:sp>
        <p:nvSpPr>
          <p:cNvPr id="9" name="矩形标注 8"/>
          <p:cNvSpPr/>
          <p:nvPr/>
        </p:nvSpPr>
        <p:spPr>
          <a:xfrm>
            <a:off x="4067944" y="3717032"/>
            <a:ext cx="3807222" cy="2160240"/>
          </a:xfrm>
          <a:prstGeom prst="wedgeRectCallout">
            <a:avLst>
              <a:gd name="adj1" fmla="val -114130"/>
              <a:gd name="adj2" fmla="val -94898"/>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accent2"/>
                </a:solidFill>
                <a:latin typeface="宋体" panose="02010600030101010101" pitchFamily="2" charset="-122"/>
                <a:ea typeface="宋体" panose="02010600030101010101" pitchFamily="2" charset="-122"/>
              </a:rPr>
              <a:t>1</a:t>
            </a:r>
            <a:r>
              <a:rPr lang="zh-CN" altLang="en-US" dirty="0">
                <a:solidFill>
                  <a:schemeClr val="accent2"/>
                </a:solidFill>
                <a:latin typeface="宋体" panose="02010600030101010101" pitchFamily="2" charset="-122"/>
                <a:ea typeface="宋体" panose="02010600030101010101" pitchFamily="2" charset="-122"/>
              </a:rPr>
              <a:t>、在你的上一份工作中，你的职务是什么？担负哪些职责？</a:t>
            </a:r>
            <a:endParaRPr lang="zh-CN" altLang="en-US" dirty="0">
              <a:solidFill>
                <a:schemeClr val="accent2"/>
              </a:solidFill>
              <a:latin typeface="宋体" panose="02010600030101010101" pitchFamily="2" charset="-122"/>
              <a:ea typeface="宋体" panose="02010600030101010101" pitchFamily="2" charset="-122"/>
            </a:endParaRPr>
          </a:p>
          <a:p>
            <a:r>
              <a:rPr lang="en-US" altLang="zh-CN" dirty="0">
                <a:solidFill>
                  <a:schemeClr val="accent2"/>
                </a:solidFill>
                <a:latin typeface="宋体" panose="02010600030101010101" pitchFamily="2" charset="-122"/>
                <a:ea typeface="宋体" panose="02010600030101010101" pitchFamily="2" charset="-122"/>
              </a:rPr>
              <a:t>2</a:t>
            </a:r>
            <a:r>
              <a:rPr lang="zh-CN" altLang="en-US" dirty="0">
                <a:solidFill>
                  <a:schemeClr val="accent2"/>
                </a:solidFill>
                <a:latin typeface="宋体" panose="02010600030101010101" pitchFamily="2" charset="-122"/>
                <a:ea typeface="宋体" panose="02010600030101010101" pitchFamily="2" charset="-122"/>
              </a:rPr>
              <a:t>、你向谁汇报？多少人向你汇报？</a:t>
            </a:r>
            <a:endParaRPr lang="zh-CN" altLang="en-US" dirty="0">
              <a:solidFill>
                <a:schemeClr val="accent2"/>
              </a:solidFill>
              <a:latin typeface="宋体" panose="02010600030101010101" pitchFamily="2" charset="-122"/>
              <a:ea typeface="宋体" panose="02010600030101010101" pitchFamily="2" charset="-122"/>
            </a:endParaRPr>
          </a:p>
          <a:p>
            <a:r>
              <a:rPr lang="en-US" altLang="zh-CN" dirty="0">
                <a:solidFill>
                  <a:schemeClr val="accent2"/>
                </a:solidFill>
                <a:latin typeface="宋体" panose="02010600030101010101" pitchFamily="2" charset="-122"/>
                <a:ea typeface="宋体" panose="02010600030101010101" pitchFamily="2" charset="-122"/>
              </a:rPr>
              <a:t>3</a:t>
            </a:r>
            <a:r>
              <a:rPr lang="zh-CN" altLang="en-US" dirty="0">
                <a:solidFill>
                  <a:schemeClr val="accent2"/>
                </a:solidFill>
                <a:latin typeface="宋体" panose="02010600030101010101" pitchFamily="2" charset="-122"/>
                <a:ea typeface="宋体" panose="02010600030101010101" pitchFamily="2" charset="-122"/>
              </a:rPr>
              <a:t>、你认为该工作的难点或挑战性在什么地方？ </a:t>
            </a:r>
            <a:endParaRPr lang="zh-CN" altLang="en-US" dirty="0">
              <a:solidFill>
                <a:schemeClr val="accent2"/>
              </a:solidFill>
              <a:latin typeface="宋体" panose="02010600030101010101" pitchFamily="2" charset="-122"/>
              <a:ea typeface="宋体" panose="02010600030101010101" pitchFamily="2" charset="-122"/>
            </a:endParaRPr>
          </a:p>
          <a:p>
            <a:r>
              <a:rPr lang="en-US" altLang="zh-CN" dirty="0">
                <a:solidFill>
                  <a:schemeClr val="accent2"/>
                </a:solidFill>
                <a:latin typeface="宋体" panose="02010600030101010101" pitchFamily="2" charset="-122"/>
                <a:ea typeface="宋体" panose="02010600030101010101" pitchFamily="2" charset="-122"/>
              </a:rPr>
              <a:t>4</a:t>
            </a:r>
            <a:r>
              <a:rPr lang="zh-CN" altLang="en-US" dirty="0">
                <a:solidFill>
                  <a:schemeClr val="accent2"/>
                </a:solidFill>
                <a:latin typeface="宋体" panose="02010600030101010101" pitchFamily="2" charset="-122"/>
                <a:ea typeface="宋体" panose="02010600030101010101" pitchFamily="2" charset="-122"/>
              </a:rPr>
              <a:t>、在您主管的部门遇到过什么困难？您是如何处理的？</a:t>
            </a:r>
            <a:endParaRPr lang="zh-CN" altLang="en-US" dirty="0">
              <a:solidFill>
                <a:schemeClr val="accent2"/>
              </a:solidFill>
              <a:latin typeface="宋体" panose="02010600030101010101" pitchFamily="2" charset="-122"/>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a:xfrm>
            <a:off x="170867" y="2348880"/>
            <a:ext cx="8515933" cy="3777283"/>
          </a:xfrm>
        </p:spPr>
        <p:txBody>
          <a:bodyPr>
            <a:normAutofit/>
          </a:bodyPr>
          <a:lstStyle/>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语言表达、仪表</a:t>
            </a:r>
            <a:r>
              <a:rPr lang="zh-CN" altLang="en-US" sz="1800" dirty="0">
                <a:solidFill>
                  <a:schemeClr val="accent2"/>
                </a:solidFill>
                <a:latin typeface="黑体" panose="02010609060101010101" pitchFamily="2" charset="-122"/>
                <a:ea typeface="黑体" panose="02010609060101010101" pitchFamily="2" charset="-122"/>
              </a:rPr>
              <a:t> </a:t>
            </a:r>
            <a:endParaRPr lang="zh-CN" altLang="en-US" sz="1800"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工作经验</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应聘动机与期望</a:t>
            </a:r>
            <a:endParaRPr lang="zh-CN" altLang="en-US" sz="1800"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业心、进取心、自信心</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工作态度、组织纪律性、诚实可靠性</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分析判断能力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应变能力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自知力、自控力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组织协调能力、人际关系与适应能力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精力、活力与兴趣、爱好</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专业知识水平及特长</a:t>
            </a:r>
            <a:endParaRPr lang="zh-CN" altLang="en-US" sz="1800" b="1" dirty="0">
              <a:solidFill>
                <a:schemeClr val="accent2"/>
              </a:solidFill>
              <a:latin typeface="黑体" panose="02010609060101010101" pitchFamily="2" charset="-122"/>
              <a:ea typeface="黑体" panose="02010609060101010101" pitchFamily="2" charset="-122"/>
            </a:endParaRPr>
          </a:p>
          <a:p>
            <a:pPr marL="609600" indent="-609600">
              <a:lnSpc>
                <a:spcPct val="90000"/>
              </a:lnSpc>
              <a:defRPr/>
            </a:pPr>
            <a:endParaRPr lang="en-US" altLang="zh-CN" b="1" dirty="0">
              <a:solidFill>
                <a:schemeClr val="accent2"/>
              </a:solidFill>
              <a:latin typeface="宋体" panose="02010600030101010101" pitchFamily="2" charset="-122"/>
            </a:endParaRPr>
          </a:p>
          <a:p>
            <a:pPr>
              <a:buFont typeface="Wingdings" panose="05000000000000000000" pitchFamily="2" charset="2"/>
              <a:buChar char="Ø"/>
            </a:pPr>
            <a:endParaRPr lang="zh-CN" altLang="en-US" dirty="0"/>
          </a:p>
        </p:txBody>
      </p:sp>
      <p:sp>
        <p:nvSpPr>
          <p:cNvPr id="3" name="矩形 2"/>
          <p:cNvSpPr/>
          <p:nvPr/>
        </p:nvSpPr>
        <p:spPr>
          <a:xfrm>
            <a:off x="0" y="836712"/>
            <a:ext cx="550810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3200" b="1" dirty="0">
                <a:solidFill>
                  <a:schemeClr val="accent2"/>
                </a:solidFill>
                <a:latin typeface="Verdana" panose="020B0604030504040204" pitchFamily="34" charset="0"/>
                <a:ea typeface="楷体_GB2312" pitchFamily="49" charset="-122"/>
              </a:rPr>
              <a:t>四、面试过程中的技巧</a:t>
            </a:r>
            <a:endParaRPr kumimoji="1" lang="zh-CN" altLang="en-US" sz="3200" b="1" dirty="0">
              <a:solidFill>
                <a:schemeClr val="accent2"/>
              </a:solidFill>
              <a:latin typeface="Verdana" panose="020B0604030504040204" pitchFamily="34" charset="0"/>
              <a:ea typeface="楷体_GB2312" pitchFamily="49" charset="-122"/>
            </a:endParaRPr>
          </a:p>
        </p:txBody>
      </p:sp>
      <p:sp>
        <p:nvSpPr>
          <p:cNvPr id="4" name="矩形 3"/>
          <p:cNvSpPr/>
          <p:nvPr/>
        </p:nvSpPr>
        <p:spPr>
          <a:xfrm>
            <a:off x="209778" y="1639011"/>
            <a:ext cx="554461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accent2"/>
                </a:solidFill>
                <a:latin typeface="楷体_GB2312" pitchFamily="49" charset="-122"/>
                <a:ea typeface="楷体_GB2312" pitchFamily="49" charset="-122"/>
              </a:rPr>
              <a:t>面试过程中的技巧（二）</a:t>
            </a:r>
            <a:br>
              <a:rPr lang="zh-CN" altLang="en-US" sz="2000" b="1" dirty="0">
                <a:solidFill>
                  <a:schemeClr val="accent2"/>
                </a:solidFill>
                <a:latin typeface="楷体_GB2312" pitchFamily="49" charset="-122"/>
                <a:ea typeface="楷体_GB2312" pitchFamily="49" charset="-122"/>
              </a:rPr>
            </a:br>
            <a:r>
              <a:rPr lang="en-US" altLang="zh-CN" sz="2000" b="1" dirty="0">
                <a:solidFill>
                  <a:schemeClr val="accent2"/>
                </a:solidFill>
                <a:latin typeface="楷体_GB2312" pitchFamily="49" charset="-122"/>
                <a:ea typeface="楷体_GB2312" pitchFamily="49" charset="-122"/>
              </a:rPr>
              <a:t>----</a:t>
            </a:r>
            <a:r>
              <a:rPr lang="zh-CN" altLang="en-US" sz="2000" b="1" dirty="0">
                <a:solidFill>
                  <a:schemeClr val="accent2"/>
                </a:solidFill>
                <a:latin typeface="楷体_GB2312" pitchFamily="49" charset="-122"/>
                <a:ea typeface="楷体_GB2312" pitchFamily="49" charset="-122"/>
              </a:rPr>
              <a:t>面试问题的考查对象</a:t>
            </a:r>
            <a:endParaRPr lang="zh-CN" altLang="en-US" sz="2000" b="1" dirty="0">
              <a:latin typeface="楷体_GB2312" pitchFamily="49" charset="-122"/>
              <a:ea typeface="楷体_GB2312" pitchFamily="49" charset="-122"/>
            </a:endParaRPr>
          </a:p>
        </p:txBody>
      </p:sp>
      <p:sp>
        <p:nvSpPr>
          <p:cNvPr id="9" name="矩形标注 8"/>
          <p:cNvSpPr/>
          <p:nvPr/>
        </p:nvSpPr>
        <p:spPr>
          <a:xfrm>
            <a:off x="5148064" y="2208079"/>
            <a:ext cx="2989107" cy="3419955"/>
          </a:xfrm>
          <a:prstGeom prst="wedgeRectCallout">
            <a:avLst>
              <a:gd name="adj1" fmla="val -157437"/>
              <a:gd name="adj2" fmla="val -22215"/>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accent2"/>
                </a:solidFill>
                <a:latin typeface="宋体" panose="02010600030101010101" pitchFamily="2" charset="-122"/>
                <a:ea typeface="宋体" panose="02010600030101010101" pitchFamily="2" charset="-122"/>
              </a:rPr>
              <a:t>1</a:t>
            </a:r>
            <a:r>
              <a:rPr lang="zh-CN" altLang="en-US" dirty="0">
                <a:solidFill>
                  <a:schemeClr val="accent2"/>
                </a:solidFill>
                <a:latin typeface="宋体" panose="02010600030101010101" pitchFamily="2" charset="-122"/>
                <a:ea typeface="宋体" panose="02010600030101010101" pitchFamily="2" charset="-122"/>
              </a:rPr>
              <a:t>、你为什么决定调换工作？你认为原单位有什么不足？你认为什么样的工作比较适合你？</a:t>
            </a:r>
            <a:endParaRPr lang="zh-CN" altLang="en-US" dirty="0">
              <a:solidFill>
                <a:schemeClr val="accent2"/>
              </a:solidFill>
              <a:latin typeface="宋体" panose="02010600030101010101" pitchFamily="2" charset="-122"/>
              <a:ea typeface="宋体" panose="02010600030101010101" pitchFamily="2" charset="-122"/>
            </a:endParaRPr>
          </a:p>
          <a:p>
            <a:r>
              <a:rPr lang="en-US" altLang="zh-CN" dirty="0">
                <a:solidFill>
                  <a:schemeClr val="accent2"/>
                </a:solidFill>
                <a:latin typeface="宋体" panose="02010600030101010101" pitchFamily="2" charset="-122"/>
                <a:ea typeface="宋体" panose="02010600030101010101" pitchFamily="2" charset="-122"/>
              </a:rPr>
              <a:t>2</a:t>
            </a:r>
            <a:r>
              <a:rPr lang="zh-CN" altLang="en-US" dirty="0">
                <a:solidFill>
                  <a:schemeClr val="accent2"/>
                </a:solidFill>
                <a:latin typeface="宋体" panose="02010600030101010101" pitchFamily="2" charset="-122"/>
                <a:ea typeface="宋体" panose="02010600030101010101" pitchFamily="2" charset="-122"/>
              </a:rPr>
              <a:t>、你为什么选择来我公司工作？你对我公司了解些什么？你为什么应聘这个职位？ </a:t>
            </a:r>
            <a:endParaRPr lang="zh-CN" altLang="en-US" dirty="0">
              <a:solidFill>
                <a:schemeClr val="accent2"/>
              </a:solidFill>
              <a:latin typeface="宋体" panose="02010600030101010101" pitchFamily="2" charset="-122"/>
              <a:ea typeface="宋体" panose="02010600030101010101" pitchFamily="2" charset="-122"/>
            </a:endParaRPr>
          </a:p>
          <a:p>
            <a:r>
              <a:rPr lang="en-US" altLang="zh-CN" dirty="0">
                <a:solidFill>
                  <a:schemeClr val="accent2"/>
                </a:solidFill>
                <a:latin typeface="宋体" panose="02010600030101010101" pitchFamily="2" charset="-122"/>
                <a:ea typeface="宋体" panose="02010600030101010101" pitchFamily="2" charset="-122"/>
              </a:rPr>
              <a:t>3</a:t>
            </a:r>
            <a:r>
              <a:rPr lang="zh-CN" altLang="en-US" dirty="0">
                <a:solidFill>
                  <a:schemeClr val="accent2"/>
                </a:solidFill>
                <a:latin typeface="宋体" panose="02010600030101010101" pitchFamily="2" charset="-122"/>
                <a:ea typeface="宋体" panose="02010600030101010101" pitchFamily="2" charset="-122"/>
              </a:rPr>
              <a:t>、你来面试前都做了哪些准备？</a:t>
            </a:r>
            <a:endParaRPr lang="zh-CN" altLang="en-US" dirty="0">
              <a:solidFill>
                <a:schemeClr val="accent2"/>
              </a:solidFill>
              <a:latin typeface="宋体" panose="02010600030101010101" pitchFamily="2" charset="-122"/>
              <a:ea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a:xfrm>
            <a:off x="170867" y="2348880"/>
            <a:ext cx="8515933" cy="3777283"/>
          </a:xfrm>
        </p:spPr>
        <p:txBody>
          <a:bodyPr>
            <a:normAutofit/>
          </a:bodyPr>
          <a:lstStyle/>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语言表达、仪表</a:t>
            </a:r>
            <a:r>
              <a:rPr lang="zh-CN" altLang="en-US" sz="1800" dirty="0">
                <a:solidFill>
                  <a:schemeClr val="accent2"/>
                </a:solidFill>
                <a:latin typeface="黑体" panose="02010609060101010101" pitchFamily="2" charset="-122"/>
                <a:ea typeface="黑体" panose="02010609060101010101" pitchFamily="2" charset="-122"/>
              </a:rPr>
              <a:t> </a:t>
            </a:r>
            <a:endParaRPr lang="zh-CN" altLang="en-US" sz="1800"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工作经验</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应聘动机与期望</a:t>
            </a:r>
            <a:endParaRPr lang="zh-CN" altLang="en-US" sz="1800"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事业心、进取心、自信心</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工作态度、组织纪律性、诚实可靠性</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分析判断能力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应变能力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自知力、自控力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组织协调能力、人际关系与适应能力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精力、活力与兴趣、爱好</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专业知识水平及特长</a:t>
            </a:r>
            <a:endParaRPr lang="zh-CN" altLang="en-US" sz="1800" b="1" dirty="0">
              <a:solidFill>
                <a:schemeClr val="accent2"/>
              </a:solidFill>
              <a:latin typeface="黑体" panose="02010609060101010101" pitchFamily="2" charset="-122"/>
              <a:ea typeface="黑体" panose="02010609060101010101" pitchFamily="2" charset="-122"/>
            </a:endParaRPr>
          </a:p>
          <a:p>
            <a:pPr marL="609600" indent="-609600">
              <a:lnSpc>
                <a:spcPct val="90000"/>
              </a:lnSpc>
              <a:defRPr/>
            </a:pPr>
            <a:endParaRPr lang="en-US" altLang="zh-CN" b="1" dirty="0">
              <a:solidFill>
                <a:schemeClr val="accent2"/>
              </a:solidFill>
              <a:latin typeface="宋体" panose="02010600030101010101" pitchFamily="2" charset="-122"/>
            </a:endParaRPr>
          </a:p>
          <a:p>
            <a:pPr>
              <a:buFont typeface="Wingdings" panose="05000000000000000000" pitchFamily="2" charset="2"/>
              <a:buChar char="Ø"/>
            </a:pPr>
            <a:endParaRPr lang="zh-CN" altLang="en-US" dirty="0"/>
          </a:p>
        </p:txBody>
      </p:sp>
      <p:sp>
        <p:nvSpPr>
          <p:cNvPr id="3" name="矩形 2"/>
          <p:cNvSpPr/>
          <p:nvPr/>
        </p:nvSpPr>
        <p:spPr>
          <a:xfrm>
            <a:off x="26118" y="836712"/>
            <a:ext cx="548198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3200" b="1" dirty="0">
                <a:solidFill>
                  <a:schemeClr val="accent2"/>
                </a:solidFill>
                <a:latin typeface="Verdana" panose="020B0604030504040204" pitchFamily="34" charset="0"/>
                <a:ea typeface="楷体_GB2312" pitchFamily="49" charset="-122"/>
              </a:rPr>
              <a:t>四、面试过程中的技巧</a:t>
            </a:r>
            <a:endParaRPr kumimoji="1" lang="zh-CN" altLang="en-US" sz="3200" b="1" dirty="0">
              <a:solidFill>
                <a:schemeClr val="accent2"/>
              </a:solidFill>
              <a:latin typeface="Verdana" panose="020B0604030504040204" pitchFamily="34" charset="0"/>
              <a:ea typeface="楷体_GB2312" pitchFamily="49" charset="-122"/>
            </a:endParaRPr>
          </a:p>
        </p:txBody>
      </p:sp>
      <p:sp>
        <p:nvSpPr>
          <p:cNvPr id="4" name="矩形 3"/>
          <p:cNvSpPr/>
          <p:nvPr/>
        </p:nvSpPr>
        <p:spPr>
          <a:xfrm>
            <a:off x="209778" y="1639011"/>
            <a:ext cx="554461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accent2"/>
                </a:solidFill>
                <a:latin typeface="楷体_GB2312" pitchFamily="49" charset="-122"/>
                <a:ea typeface="楷体_GB2312" pitchFamily="49" charset="-122"/>
              </a:rPr>
              <a:t>面试过程中的技巧（二）</a:t>
            </a:r>
            <a:br>
              <a:rPr lang="zh-CN" altLang="en-US" sz="2000" b="1" dirty="0">
                <a:solidFill>
                  <a:schemeClr val="accent2"/>
                </a:solidFill>
                <a:latin typeface="楷体_GB2312" pitchFamily="49" charset="-122"/>
                <a:ea typeface="楷体_GB2312" pitchFamily="49" charset="-122"/>
              </a:rPr>
            </a:br>
            <a:r>
              <a:rPr lang="en-US" altLang="zh-CN" sz="2000" b="1" dirty="0">
                <a:solidFill>
                  <a:schemeClr val="accent2"/>
                </a:solidFill>
                <a:latin typeface="楷体_GB2312" pitchFamily="49" charset="-122"/>
                <a:ea typeface="楷体_GB2312" pitchFamily="49" charset="-122"/>
              </a:rPr>
              <a:t>----</a:t>
            </a:r>
            <a:r>
              <a:rPr lang="zh-CN" altLang="en-US" sz="2000" b="1" dirty="0">
                <a:solidFill>
                  <a:schemeClr val="accent2"/>
                </a:solidFill>
                <a:latin typeface="楷体_GB2312" pitchFamily="49" charset="-122"/>
                <a:ea typeface="楷体_GB2312" pitchFamily="49" charset="-122"/>
              </a:rPr>
              <a:t>面试问题的考查对象</a:t>
            </a:r>
            <a:endParaRPr lang="zh-CN" altLang="en-US" sz="2000" b="1" dirty="0">
              <a:latin typeface="楷体_GB2312" pitchFamily="49" charset="-122"/>
              <a:ea typeface="楷体_GB2312" pitchFamily="49" charset="-122"/>
            </a:endParaRPr>
          </a:p>
        </p:txBody>
      </p:sp>
      <p:sp>
        <p:nvSpPr>
          <p:cNvPr id="9" name="矩形标注 8"/>
          <p:cNvSpPr/>
          <p:nvPr/>
        </p:nvSpPr>
        <p:spPr>
          <a:xfrm>
            <a:off x="5814567" y="3140968"/>
            <a:ext cx="3077913" cy="3240360"/>
          </a:xfrm>
          <a:prstGeom prst="wedgeRectCallout">
            <a:avLst>
              <a:gd name="adj1" fmla="val -148385"/>
              <a:gd name="adj2" fmla="val -40259"/>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accent2"/>
                </a:solidFill>
                <a:latin typeface="宋体" panose="02010600030101010101" pitchFamily="2" charset="-122"/>
                <a:ea typeface="宋体" panose="02010600030101010101" pitchFamily="2" charset="-122"/>
              </a:rPr>
              <a:t>1</a:t>
            </a:r>
            <a:r>
              <a:rPr lang="zh-CN" altLang="en-US" dirty="0">
                <a:solidFill>
                  <a:schemeClr val="accent2"/>
                </a:solidFill>
                <a:latin typeface="宋体" panose="02010600030101010101" pitchFamily="2" charset="-122"/>
                <a:ea typeface="宋体" panose="02010600030101010101" pitchFamily="2" charset="-122"/>
              </a:rPr>
              <a:t>、你认为现在的工作有什么需要改进的地方？ </a:t>
            </a:r>
            <a:endParaRPr lang="zh-CN" altLang="en-US" dirty="0">
              <a:solidFill>
                <a:schemeClr val="accent2"/>
              </a:solidFill>
              <a:latin typeface="宋体" panose="02010600030101010101" pitchFamily="2" charset="-122"/>
              <a:ea typeface="宋体" panose="02010600030101010101" pitchFamily="2" charset="-122"/>
            </a:endParaRPr>
          </a:p>
          <a:p>
            <a:r>
              <a:rPr lang="en-US" altLang="zh-CN" dirty="0">
                <a:solidFill>
                  <a:schemeClr val="accent2"/>
                </a:solidFill>
                <a:latin typeface="宋体" panose="02010600030101010101" pitchFamily="2" charset="-122"/>
                <a:ea typeface="宋体" panose="02010600030101010101" pitchFamily="2" charset="-122"/>
              </a:rPr>
              <a:t>2</a:t>
            </a:r>
            <a:r>
              <a:rPr lang="zh-CN" altLang="en-US" dirty="0">
                <a:solidFill>
                  <a:schemeClr val="accent2"/>
                </a:solidFill>
                <a:latin typeface="宋体" panose="02010600030101010101" pitchFamily="2" charset="-122"/>
                <a:ea typeface="宋体" panose="02010600030101010101" pitchFamily="2" charset="-122"/>
              </a:rPr>
              <a:t>、你经常向领导提合理化建议吗？举些例子？</a:t>
            </a:r>
            <a:endParaRPr lang="zh-CN" altLang="en-US" dirty="0">
              <a:solidFill>
                <a:schemeClr val="accent2"/>
              </a:solidFill>
              <a:latin typeface="宋体" panose="02010600030101010101" pitchFamily="2" charset="-122"/>
              <a:ea typeface="宋体" panose="02010600030101010101" pitchFamily="2" charset="-122"/>
            </a:endParaRPr>
          </a:p>
          <a:p>
            <a:r>
              <a:rPr lang="en-US" altLang="zh-CN" dirty="0">
                <a:solidFill>
                  <a:schemeClr val="accent2"/>
                </a:solidFill>
                <a:latin typeface="宋体" panose="02010600030101010101" pitchFamily="2" charset="-122"/>
                <a:ea typeface="宋体" panose="02010600030101010101" pitchFamily="2" charset="-122"/>
              </a:rPr>
              <a:t>3</a:t>
            </a:r>
            <a:r>
              <a:rPr lang="zh-CN" altLang="en-US" dirty="0">
                <a:solidFill>
                  <a:schemeClr val="accent2"/>
                </a:solidFill>
                <a:latin typeface="宋体" panose="02010600030101010101" pitchFamily="2" charset="-122"/>
                <a:ea typeface="宋体" panose="02010600030101010101" pitchFamily="2" charset="-122"/>
              </a:rPr>
              <a:t>、你怎样看待你部门中应付工作、混日子的现象？</a:t>
            </a:r>
            <a:endParaRPr lang="zh-CN" altLang="en-US" dirty="0">
              <a:solidFill>
                <a:schemeClr val="accent2"/>
              </a:solidFill>
              <a:latin typeface="宋体" panose="02010600030101010101" pitchFamily="2" charset="-122"/>
              <a:ea typeface="宋体" panose="02010600030101010101" pitchFamily="2" charset="-122"/>
            </a:endParaRPr>
          </a:p>
          <a:p>
            <a:r>
              <a:rPr lang="en-US" altLang="zh-CN" dirty="0">
                <a:solidFill>
                  <a:schemeClr val="accent2"/>
                </a:solidFill>
                <a:latin typeface="宋体" panose="02010600030101010101" pitchFamily="2" charset="-122"/>
                <a:ea typeface="宋体" panose="02010600030101010101" pitchFamily="2" charset="-122"/>
              </a:rPr>
              <a:t>4</a:t>
            </a:r>
            <a:r>
              <a:rPr lang="zh-CN" altLang="en-US" dirty="0">
                <a:solidFill>
                  <a:schemeClr val="accent2"/>
                </a:solidFill>
                <a:latin typeface="宋体" panose="02010600030101010101" pitchFamily="2" charset="-122"/>
                <a:ea typeface="宋体" panose="02010600030101010101" pitchFamily="2" charset="-122"/>
              </a:rPr>
              <a:t>、领导交给你一个很重要又很艰难的工作，你怎么处理？ </a:t>
            </a:r>
            <a:endParaRPr lang="zh-CN" altLang="en-US" dirty="0">
              <a:solidFill>
                <a:schemeClr val="accent2"/>
              </a:solidFill>
              <a:latin typeface="宋体" panose="02010600030101010101" pitchFamily="2" charset="-122"/>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a:xfrm>
            <a:off x="170867" y="2348880"/>
            <a:ext cx="8515933" cy="3777283"/>
          </a:xfrm>
        </p:spPr>
        <p:txBody>
          <a:bodyPr>
            <a:normAutofit/>
          </a:bodyPr>
          <a:lstStyle/>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语言表达、仪表</a:t>
            </a:r>
            <a:r>
              <a:rPr lang="zh-CN" altLang="en-US" sz="1800" dirty="0">
                <a:solidFill>
                  <a:schemeClr val="accent2"/>
                </a:solidFill>
                <a:latin typeface="黑体" panose="02010609060101010101" pitchFamily="2" charset="-122"/>
                <a:ea typeface="黑体" panose="02010609060101010101" pitchFamily="2" charset="-122"/>
              </a:rPr>
              <a:t> </a:t>
            </a:r>
            <a:endParaRPr lang="zh-CN" altLang="en-US" sz="1800"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工作经验</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应聘动机与期望</a:t>
            </a:r>
            <a:endParaRPr lang="zh-CN" altLang="en-US" sz="1800"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业心、进取心、自信心</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工作态度、组织纪律性、诚实可靠性</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分析判断能力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应变能力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自知力、自控力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组织协调能力、人际关系与适应能力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精力、活力与兴趣、爱好</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专业知识水平及特长</a:t>
            </a:r>
            <a:endParaRPr lang="zh-CN" altLang="en-US" sz="1800" b="1" dirty="0">
              <a:solidFill>
                <a:schemeClr val="accent2"/>
              </a:solidFill>
              <a:latin typeface="黑体" panose="02010609060101010101" pitchFamily="2" charset="-122"/>
              <a:ea typeface="黑体" panose="02010609060101010101" pitchFamily="2" charset="-122"/>
            </a:endParaRPr>
          </a:p>
          <a:p>
            <a:pPr marL="609600" indent="-609600">
              <a:lnSpc>
                <a:spcPct val="90000"/>
              </a:lnSpc>
              <a:defRPr/>
            </a:pPr>
            <a:endParaRPr lang="en-US" altLang="zh-CN" b="1" dirty="0">
              <a:solidFill>
                <a:schemeClr val="accent2"/>
              </a:solidFill>
              <a:latin typeface="宋体" panose="02010600030101010101" pitchFamily="2" charset="-122"/>
            </a:endParaRPr>
          </a:p>
          <a:p>
            <a:pPr>
              <a:buFont typeface="Wingdings" panose="05000000000000000000" pitchFamily="2" charset="2"/>
              <a:buChar char="Ø"/>
            </a:pPr>
            <a:endParaRPr lang="zh-CN" altLang="en-US" dirty="0"/>
          </a:p>
        </p:txBody>
      </p:sp>
      <p:sp>
        <p:nvSpPr>
          <p:cNvPr id="3" name="矩形 2"/>
          <p:cNvSpPr/>
          <p:nvPr/>
        </p:nvSpPr>
        <p:spPr>
          <a:xfrm>
            <a:off x="0" y="836712"/>
            <a:ext cx="550810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3200" b="1" dirty="0">
                <a:solidFill>
                  <a:schemeClr val="accent2"/>
                </a:solidFill>
                <a:latin typeface="Verdana" panose="020B0604030504040204" pitchFamily="34" charset="0"/>
                <a:ea typeface="楷体_GB2312" pitchFamily="49" charset="-122"/>
              </a:rPr>
              <a:t>四、面试过程中的技巧</a:t>
            </a:r>
            <a:endParaRPr kumimoji="1" lang="zh-CN" altLang="en-US" sz="3200" b="1" dirty="0">
              <a:solidFill>
                <a:schemeClr val="accent2"/>
              </a:solidFill>
              <a:latin typeface="Verdana" panose="020B0604030504040204" pitchFamily="34" charset="0"/>
              <a:ea typeface="楷体_GB2312" pitchFamily="49" charset="-122"/>
            </a:endParaRPr>
          </a:p>
        </p:txBody>
      </p:sp>
      <p:sp>
        <p:nvSpPr>
          <p:cNvPr id="4" name="矩形 3"/>
          <p:cNvSpPr/>
          <p:nvPr/>
        </p:nvSpPr>
        <p:spPr>
          <a:xfrm>
            <a:off x="323528" y="1639011"/>
            <a:ext cx="554461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accent2"/>
                </a:solidFill>
                <a:latin typeface="楷体_GB2312" pitchFamily="49" charset="-122"/>
                <a:ea typeface="楷体_GB2312" pitchFamily="49" charset="-122"/>
              </a:rPr>
              <a:t>面试过程中的技巧（二）</a:t>
            </a:r>
            <a:br>
              <a:rPr lang="zh-CN" altLang="en-US" sz="2000" b="1" dirty="0">
                <a:solidFill>
                  <a:schemeClr val="accent2"/>
                </a:solidFill>
                <a:latin typeface="楷体_GB2312" pitchFamily="49" charset="-122"/>
                <a:ea typeface="楷体_GB2312" pitchFamily="49" charset="-122"/>
              </a:rPr>
            </a:br>
            <a:r>
              <a:rPr lang="en-US" altLang="zh-CN" sz="2000" b="1" dirty="0">
                <a:solidFill>
                  <a:schemeClr val="accent2"/>
                </a:solidFill>
                <a:latin typeface="楷体_GB2312" pitchFamily="49" charset="-122"/>
                <a:ea typeface="楷体_GB2312" pitchFamily="49" charset="-122"/>
              </a:rPr>
              <a:t>----</a:t>
            </a:r>
            <a:r>
              <a:rPr lang="zh-CN" altLang="en-US" sz="2000" b="1" dirty="0">
                <a:solidFill>
                  <a:schemeClr val="accent2"/>
                </a:solidFill>
                <a:latin typeface="楷体_GB2312" pitchFamily="49" charset="-122"/>
                <a:ea typeface="楷体_GB2312" pitchFamily="49" charset="-122"/>
              </a:rPr>
              <a:t>面试问题的考查对象</a:t>
            </a:r>
            <a:endParaRPr lang="zh-CN" altLang="en-US" sz="2000" b="1" dirty="0">
              <a:latin typeface="楷体_GB2312" pitchFamily="49" charset="-122"/>
              <a:ea typeface="楷体_GB2312" pitchFamily="49" charset="-122"/>
            </a:endParaRPr>
          </a:p>
        </p:txBody>
      </p:sp>
      <p:sp>
        <p:nvSpPr>
          <p:cNvPr id="6" name="圆角矩形标注 5"/>
          <p:cNvSpPr/>
          <p:nvPr/>
        </p:nvSpPr>
        <p:spPr>
          <a:xfrm>
            <a:off x="4860032" y="4077072"/>
            <a:ext cx="3240360" cy="2016224"/>
          </a:xfrm>
          <a:prstGeom prst="wedgeRoundRectCallout">
            <a:avLst>
              <a:gd name="adj1" fmla="val -60636"/>
              <a:gd name="adj2" fmla="val -69655"/>
              <a:gd name="adj3" fmla="val 16667"/>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accent2"/>
                </a:solidFill>
                <a:latin typeface="宋体" panose="02010600030101010101" pitchFamily="2" charset="-122"/>
                <a:ea typeface="宋体" panose="02010600030101010101" pitchFamily="2" charset="-122"/>
              </a:rPr>
              <a:t>1</a:t>
            </a:r>
            <a:r>
              <a:rPr lang="zh-CN" altLang="en-US" dirty="0">
                <a:solidFill>
                  <a:schemeClr val="accent2"/>
                </a:solidFill>
                <a:latin typeface="宋体" panose="02010600030101010101" pitchFamily="2" charset="-122"/>
                <a:ea typeface="宋体" panose="02010600030101010101" pitchFamily="2" charset="-122"/>
              </a:rPr>
              <a:t>、在工作中看见别人违反规定和制度，你怎么办？ </a:t>
            </a:r>
            <a:endParaRPr lang="zh-CN" altLang="en-US" dirty="0">
              <a:solidFill>
                <a:schemeClr val="accent2"/>
              </a:solidFill>
              <a:latin typeface="宋体" panose="02010600030101010101" pitchFamily="2" charset="-122"/>
              <a:ea typeface="宋体" panose="02010600030101010101" pitchFamily="2" charset="-122"/>
            </a:endParaRPr>
          </a:p>
          <a:p>
            <a:r>
              <a:rPr lang="en-US" altLang="zh-CN" dirty="0">
                <a:solidFill>
                  <a:schemeClr val="accent2"/>
                </a:solidFill>
                <a:latin typeface="宋体" panose="02010600030101010101" pitchFamily="2" charset="-122"/>
                <a:ea typeface="宋体" panose="02010600030101010101" pitchFamily="2" charset="-122"/>
              </a:rPr>
              <a:t>2</a:t>
            </a:r>
            <a:r>
              <a:rPr lang="zh-CN" altLang="en-US" dirty="0">
                <a:solidFill>
                  <a:schemeClr val="accent2"/>
                </a:solidFill>
                <a:latin typeface="宋体" panose="02010600030101010101" pitchFamily="2" charset="-122"/>
                <a:ea typeface="宋体" panose="02010600030101010101" pitchFamily="2" charset="-122"/>
              </a:rPr>
              <a:t>、你如何看待超时和周末、休息日加班？ </a:t>
            </a:r>
            <a:endParaRPr lang="zh-CN" altLang="en-US" dirty="0">
              <a:solidFill>
                <a:schemeClr val="accent2"/>
              </a:solidFill>
              <a:latin typeface="宋体" panose="02010600030101010101" pitchFamily="2" charset="-122"/>
              <a:ea typeface="宋体" panose="02010600030101010101" pitchFamily="2" charset="-122"/>
            </a:endParaRPr>
          </a:p>
          <a:p>
            <a:r>
              <a:rPr lang="en-US" altLang="zh-CN" dirty="0">
                <a:solidFill>
                  <a:schemeClr val="accent2"/>
                </a:solidFill>
                <a:latin typeface="宋体" panose="02010600030101010101" pitchFamily="2" charset="-122"/>
                <a:ea typeface="宋体" panose="02010600030101010101" pitchFamily="2" charset="-122"/>
              </a:rPr>
              <a:t>3</a:t>
            </a:r>
            <a:r>
              <a:rPr lang="zh-CN" altLang="en-US" dirty="0">
                <a:solidFill>
                  <a:schemeClr val="accent2"/>
                </a:solidFill>
                <a:latin typeface="宋体" panose="02010600030101010101" pitchFamily="2" charset="-122"/>
                <a:ea typeface="宋体" panose="02010600030101010101" pitchFamily="2" charset="-122"/>
              </a:rPr>
              <a:t>、你怎样看待你部门中应付工作、混日子的现象？</a:t>
            </a:r>
            <a:r>
              <a:rPr lang="zh-CN" altLang="en-US" sz="1600" dirty="0">
                <a:latin typeface="宋体" panose="02010600030101010101" pitchFamily="2" charset="-122"/>
                <a:ea typeface="宋体" panose="02010600030101010101" pitchFamily="2" charset="-122"/>
              </a:rPr>
              <a:t> </a:t>
            </a:r>
            <a:endParaRPr lang="zh-CN" altLang="en-US" sz="1600" dirty="0">
              <a:latin typeface="宋体" panose="02010600030101010101" pitchFamily="2" charset="-122"/>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a:xfrm>
            <a:off x="170867" y="2348880"/>
            <a:ext cx="8515933" cy="3777283"/>
          </a:xfrm>
        </p:spPr>
        <p:txBody>
          <a:bodyPr>
            <a:normAutofit/>
          </a:bodyPr>
          <a:lstStyle/>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语言表达、仪表</a:t>
            </a:r>
            <a:r>
              <a:rPr lang="zh-CN" altLang="en-US" sz="1800" dirty="0">
                <a:solidFill>
                  <a:schemeClr val="accent2"/>
                </a:solidFill>
                <a:latin typeface="黑体" panose="02010609060101010101" pitchFamily="2" charset="-122"/>
                <a:ea typeface="黑体" panose="02010609060101010101" pitchFamily="2" charset="-122"/>
              </a:rPr>
              <a:t> </a:t>
            </a:r>
            <a:endParaRPr lang="zh-CN" altLang="en-US" sz="1800"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工作经验</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应聘动机与期望</a:t>
            </a:r>
            <a:endParaRPr lang="zh-CN" altLang="en-US" sz="1800"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业心、进取心、自信心</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工作态度、组织纪律性、诚实可靠性</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分析判断能力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应变能力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自知力、自控力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组织协调能力、人际关系与适应能力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精力、活力与兴趣、爱好</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专业知识水平及特长</a:t>
            </a:r>
            <a:endParaRPr lang="zh-CN" altLang="en-US" sz="1800" b="1" dirty="0">
              <a:solidFill>
                <a:schemeClr val="accent2"/>
              </a:solidFill>
              <a:latin typeface="黑体" panose="02010609060101010101" pitchFamily="2" charset="-122"/>
              <a:ea typeface="黑体" panose="02010609060101010101" pitchFamily="2" charset="-122"/>
            </a:endParaRPr>
          </a:p>
          <a:p>
            <a:pPr marL="609600" indent="-609600">
              <a:lnSpc>
                <a:spcPct val="90000"/>
              </a:lnSpc>
              <a:defRPr/>
            </a:pPr>
            <a:endParaRPr lang="en-US" altLang="zh-CN" b="1" dirty="0">
              <a:solidFill>
                <a:schemeClr val="accent2"/>
              </a:solidFill>
              <a:latin typeface="宋体" panose="02010600030101010101" pitchFamily="2" charset="-122"/>
            </a:endParaRPr>
          </a:p>
          <a:p>
            <a:pPr>
              <a:buFont typeface="Wingdings" panose="05000000000000000000" pitchFamily="2" charset="2"/>
              <a:buChar char="Ø"/>
            </a:pPr>
            <a:endParaRPr lang="zh-CN" altLang="en-US" dirty="0"/>
          </a:p>
        </p:txBody>
      </p:sp>
      <p:sp>
        <p:nvSpPr>
          <p:cNvPr id="3" name="矩形 2"/>
          <p:cNvSpPr/>
          <p:nvPr/>
        </p:nvSpPr>
        <p:spPr>
          <a:xfrm>
            <a:off x="0" y="836712"/>
            <a:ext cx="550810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3200" b="1" dirty="0">
                <a:solidFill>
                  <a:schemeClr val="accent2"/>
                </a:solidFill>
                <a:latin typeface="Verdana" panose="020B0604030504040204" pitchFamily="34" charset="0"/>
                <a:ea typeface="楷体_GB2312" pitchFamily="49" charset="-122"/>
              </a:rPr>
              <a:t>四、面试过程中的技巧</a:t>
            </a:r>
            <a:endParaRPr kumimoji="1" lang="zh-CN" altLang="en-US" sz="3200" b="1" dirty="0">
              <a:solidFill>
                <a:schemeClr val="accent2"/>
              </a:solidFill>
              <a:latin typeface="Verdana" panose="020B0604030504040204" pitchFamily="34" charset="0"/>
              <a:ea typeface="楷体_GB2312" pitchFamily="49" charset="-122"/>
            </a:endParaRPr>
          </a:p>
        </p:txBody>
      </p:sp>
      <p:sp>
        <p:nvSpPr>
          <p:cNvPr id="4" name="矩形 3"/>
          <p:cNvSpPr/>
          <p:nvPr/>
        </p:nvSpPr>
        <p:spPr>
          <a:xfrm>
            <a:off x="209778" y="1639011"/>
            <a:ext cx="554461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accent2"/>
                </a:solidFill>
                <a:latin typeface="楷体_GB2312" pitchFamily="49" charset="-122"/>
                <a:ea typeface="楷体_GB2312" pitchFamily="49" charset="-122"/>
              </a:rPr>
              <a:t>面试过程中的技巧（二）</a:t>
            </a:r>
            <a:br>
              <a:rPr lang="zh-CN" altLang="en-US" sz="2000" b="1" dirty="0">
                <a:solidFill>
                  <a:schemeClr val="accent2"/>
                </a:solidFill>
                <a:latin typeface="楷体_GB2312" pitchFamily="49" charset="-122"/>
                <a:ea typeface="楷体_GB2312" pitchFamily="49" charset="-122"/>
              </a:rPr>
            </a:br>
            <a:r>
              <a:rPr lang="en-US" altLang="zh-CN" sz="2000" b="1" dirty="0">
                <a:solidFill>
                  <a:schemeClr val="accent2"/>
                </a:solidFill>
                <a:latin typeface="楷体_GB2312" pitchFamily="49" charset="-122"/>
                <a:ea typeface="楷体_GB2312" pitchFamily="49" charset="-122"/>
              </a:rPr>
              <a:t>----</a:t>
            </a:r>
            <a:r>
              <a:rPr lang="zh-CN" altLang="en-US" sz="2000" b="1" dirty="0">
                <a:solidFill>
                  <a:schemeClr val="accent2"/>
                </a:solidFill>
                <a:latin typeface="楷体_GB2312" pitchFamily="49" charset="-122"/>
                <a:ea typeface="楷体_GB2312" pitchFamily="49" charset="-122"/>
              </a:rPr>
              <a:t>面试问题的考查对象</a:t>
            </a:r>
            <a:endParaRPr lang="zh-CN" altLang="en-US" sz="2000" b="1" dirty="0">
              <a:latin typeface="楷体_GB2312" pitchFamily="49" charset="-122"/>
              <a:ea typeface="楷体_GB2312" pitchFamily="49" charset="-122"/>
            </a:endParaRPr>
          </a:p>
        </p:txBody>
      </p:sp>
      <p:sp>
        <p:nvSpPr>
          <p:cNvPr id="9" name="矩形标注 8"/>
          <p:cNvSpPr/>
          <p:nvPr/>
        </p:nvSpPr>
        <p:spPr>
          <a:xfrm>
            <a:off x="5508104" y="3933056"/>
            <a:ext cx="3384376" cy="2771882"/>
          </a:xfrm>
          <a:prstGeom prst="wedgeRectCallout">
            <a:avLst>
              <a:gd name="adj1" fmla="val -150251"/>
              <a:gd name="adj2" fmla="val -48063"/>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accent2"/>
                </a:solidFill>
                <a:latin typeface="宋体" panose="02010600030101010101" pitchFamily="2" charset="-122"/>
                <a:ea typeface="宋体" panose="02010600030101010101" pitchFamily="2" charset="-122"/>
              </a:rPr>
              <a:t>1</a:t>
            </a:r>
            <a:r>
              <a:rPr lang="zh-CN" altLang="en-US" dirty="0">
                <a:solidFill>
                  <a:schemeClr val="accent2"/>
                </a:solidFill>
                <a:latin typeface="宋体" panose="02010600030101010101" pitchFamily="2" charset="-122"/>
                <a:ea typeface="宋体" panose="02010600030101010101" pitchFamily="2" charset="-122"/>
              </a:rPr>
              <a:t>、你如何看待食品行业的前景？</a:t>
            </a:r>
            <a:endParaRPr lang="zh-CN" altLang="en-US" dirty="0">
              <a:solidFill>
                <a:schemeClr val="accent2"/>
              </a:solidFill>
              <a:latin typeface="宋体" panose="02010600030101010101" pitchFamily="2" charset="-122"/>
              <a:ea typeface="宋体" panose="02010600030101010101" pitchFamily="2" charset="-122"/>
            </a:endParaRPr>
          </a:p>
          <a:p>
            <a:r>
              <a:rPr lang="en-US" altLang="zh-CN" dirty="0">
                <a:solidFill>
                  <a:schemeClr val="accent2"/>
                </a:solidFill>
                <a:latin typeface="宋体" panose="02010600030101010101" pitchFamily="2" charset="-122"/>
                <a:ea typeface="宋体" panose="02010600030101010101" pitchFamily="2" charset="-122"/>
              </a:rPr>
              <a:t>2</a:t>
            </a:r>
            <a:r>
              <a:rPr lang="zh-CN" altLang="en-US" dirty="0">
                <a:solidFill>
                  <a:schemeClr val="accent2"/>
                </a:solidFill>
                <a:latin typeface="宋体" panose="02010600030101010101" pitchFamily="2" charset="-122"/>
                <a:ea typeface="宋体" panose="02010600030101010101" pitchFamily="2" charset="-122"/>
              </a:rPr>
              <a:t>、吸烟有害健康，但烟草业对国家的税收有很大的贡献，你如何看待政府采取的禁烟措施？ </a:t>
            </a:r>
            <a:endParaRPr lang="zh-CN" altLang="en-US" dirty="0">
              <a:solidFill>
                <a:schemeClr val="accent2"/>
              </a:solidFill>
              <a:latin typeface="宋体" panose="02010600030101010101" pitchFamily="2" charset="-122"/>
              <a:ea typeface="宋体" panose="02010600030101010101" pitchFamily="2" charset="-122"/>
            </a:endParaRPr>
          </a:p>
          <a:p>
            <a:r>
              <a:rPr lang="en-US" altLang="zh-CN" dirty="0">
                <a:solidFill>
                  <a:schemeClr val="accent2"/>
                </a:solidFill>
                <a:latin typeface="宋体" panose="02010600030101010101" pitchFamily="2" charset="-122"/>
                <a:ea typeface="宋体" panose="02010600030101010101" pitchFamily="2" charset="-122"/>
              </a:rPr>
              <a:t>3</a:t>
            </a:r>
            <a:r>
              <a:rPr lang="zh-CN" altLang="en-US" dirty="0">
                <a:solidFill>
                  <a:schemeClr val="accent2"/>
                </a:solidFill>
                <a:latin typeface="宋体" panose="02010600030101010101" pitchFamily="2" charset="-122"/>
                <a:ea typeface="宋体" panose="02010600030101010101" pitchFamily="2" charset="-122"/>
              </a:rPr>
              <a:t>、你认为自己适合什么样的工作？为什么？ </a:t>
            </a:r>
            <a:endParaRPr lang="zh-CN" altLang="en-US" dirty="0">
              <a:solidFill>
                <a:schemeClr val="accent2"/>
              </a:solidFill>
              <a:latin typeface="宋体" panose="02010600030101010101" pitchFamily="2" charset="-122"/>
              <a:ea typeface="宋体" panose="02010600030101010101" pitchFamily="2" charset="-122"/>
            </a:endParaRPr>
          </a:p>
          <a:p>
            <a:r>
              <a:rPr lang="en-US" altLang="zh-CN" dirty="0">
                <a:solidFill>
                  <a:schemeClr val="accent2"/>
                </a:solidFill>
                <a:latin typeface="宋体" panose="02010600030101010101" pitchFamily="2" charset="-122"/>
                <a:ea typeface="宋体" panose="02010600030101010101" pitchFamily="2" charset="-122"/>
              </a:rPr>
              <a:t>4</a:t>
            </a:r>
            <a:r>
              <a:rPr lang="zh-CN" altLang="en-US" dirty="0">
                <a:solidFill>
                  <a:schemeClr val="accent2"/>
                </a:solidFill>
                <a:latin typeface="宋体" panose="02010600030101010101" pitchFamily="2" charset="-122"/>
                <a:ea typeface="宋体" panose="02010600030101010101" pitchFamily="2" charset="-122"/>
              </a:rPr>
              <a:t>、“失去监督的权力必然产生腐败”，对于这句话你怎么理解？</a:t>
            </a:r>
            <a:endParaRPr lang="zh-CN" altLang="en-US" b="1" dirty="0">
              <a:solidFill>
                <a:schemeClr val="accent2"/>
              </a:solidFill>
              <a:latin typeface="黑体" panose="02010609060101010101" pitchFamily="2" charset="-122"/>
              <a:ea typeface="黑体" panose="0201060906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a:xfrm>
            <a:off x="170867" y="2348880"/>
            <a:ext cx="8515933" cy="3777283"/>
          </a:xfrm>
        </p:spPr>
        <p:txBody>
          <a:bodyPr>
            <a:normAutofit/>
          </a:bodyPr>
          <a:lstStyle/>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语言表达、仪表</a:t>
            </a:r>
            <a:r>
              <a:rPr lang="zh-CN" altLang="en-US" sz="1800" dirty="0">
                <a:solidFill>
                  <a:schemeClr val="accent2"/>
                </a:solidFill>
                <a:latin typeface="黑体" panose="02010609060101010101" pitchFamily="2" charset="-122"/>
                <a:ea typeface="黑体" panose="02010609060101010101" pitchFamily="2" charset="-122"/>
              </a:rPr>
              <a:t> </a:t>
            </a:r>
            <a:endParaRPr lang="zh-CN" altLang="en-US" sz="1800"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工作经验</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应聘动机与期望</a:t>
            </a:r>
            <a:endParaRPr lang="zh-CN" altLang="en-US" sz="1800"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事业心、进取心、自信心</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工作态度、组织纪律性、诚实可靠性</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分析判断能力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应变能力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自知力、自控力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组织协调能力、人际关系与适应能力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精力、活力与兴趣、爱好</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专业知识水平及特长</a:t>
            </a:r>
            <a:endParaRPr lang="zh-CN" altLang="en-US" sz="1800" b="1" dirty="0">
              <a:solidFill>
                <a:schemeClr val="accent2"/>
              </a:solidFill>
              <a:latin typeface="黑体" panose="02010609060101010101" pitchFamily="2" charset="-122"/>
              <a:ea typeface="黑体" panose="02010609060101010101" pitchFamily="2" charset="-122"/>
            </a:endParaRPr>
          </a:p>
          <a:p>
            <a:pPr marL="609600" indent="-609600">
              <a:lnSpc>
                <a:spcPct val="90000"/>
              </a:lnSpc>
              <a:defRPr/>
            </a:pPr>
            <a:endParaRPr lang="en-US" altLang="zh-CN" b="1" dirty="0">
              <a:solidFill>
                <a:schemeClr val="accent2"/>
              </a:solidFill>
              <a:latin typeface="宋体" panose="02010600030101010101" pitchFamily="2" charset="-122"/>
            </a:endParaRPr>
          </a:p>
          <a:p>
            <a:pPr>
              <a:buFont typeface="Wingdings" panose="05000000000000000000" pitchFamily="2" charset="2"/>
              <a:buChar char="Ø"/>
            </a:pPr>
            <a:endParaRPr lang="zh-CN" altLang="en-US" dirty="0"/>
          </a:p>
        </p:txBody>
      </p:sp>
      <p:sp>
        <p:nvSpPr>
          <p:cNvPr id="3" name="矩形 2"/>
          <p:cNvSpPr/>
          <p:nvPr/>
        </p:nvSpPr>
        <p:spPr>
          <a:xfrm>
            <a:off x="0" y="836712"/>
            <a:ext cx="550810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3200" b="1" dirty="0">
                <a:solidFill>
                  <a:schemeClr val="accent2"/>
                </a:solidFill>
                <a:latin typeface="Verdana" panose="020B0604030504040204" pitchFamily="34" charset="0"/>
                <a:ea typeface="楷体_GB2312" pitchFamily="49" charset="-122"/>
              </a:rPr>
              <a:t>四、面试过程中的技巧</a:t>
            </a:r>
            <a:endParaRPr kumimoji="1" lang="zh-CN" altLang="en-US" sz="3200" b="1" dirty="0">
              <a:solidFill>
                <a:schemeClr val="accent2"/>
              </a:solidFill>
              <a:latin typeface="Verdana" panose="020B0604030504040204" pitchFamily="34" charset="0"/>
              <a:ea typeface="楷体_GB2312" pitchFamily="49" charset="-122"/>
            </a:endParaRPr>
          </a:p>
        </p:txBody>
      </p:sp>
      <p:sp>
        <p:nvSpPr>
          <p:cNvPr id="4" name="矩形 3"/>
          <p:cNvSpPr/>
          <p:nvPr/>
        </p:nvSpPr>
        <p:spPr>
          <a:xfrm>
            <a:off x="209778" y="1639011"/>
            <a:ext cx="554461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accent2"/>
                </a:solidFill>
                <a:latin typeface="楷体_GB2312" pitchFamily="49" charset="-122"/>
                <a:ea typeface="楷体_GB2312" pitchFamily="49" charset="-122"/>
              </a:rPr>
              <a:t>面试过程中的技巧（二）</a:t>
            </a:r>
            <a:br>
              <a:rPr lang="zh-CN" altLang="en-US" sz="2000" b="1" dirty="0">
                <a:solidFill>
                  <a:schemeClr val="accent2"/>
                </a:solidFill>
                <a:latin typeface="楷体_GB2312" pitchFamily="49" charset="-122"/>
                <a:ea typeface="楷体_GB2312" pitchFamily="49" charset="-122"/>
              </a:rPr>
            </a:br>
            <a:r>
              <a:rPr lang="en-US" altLang="zh-CN" sz="2000" b="1" dirty="0">
                <a:solidFill>
                  <a:schemeClr val="accent2"/>
                </a:solidFill>
                <a:latin typeface="楷体_GB2312" pitchFamily="49" charset="-122"/>
                <a:ea typeface="楷体_GB2312" pitchFamily="49" charset="-122"/>
              </a:rPr>
              <a:t>----</a:t>
            </a:r>
            <a:r>
              <a:rPr lang="zh-CN" altLang="en-US" sz="2000" b="1" dirty="0">
                <a:solidFill>
                  <a:schemeClr val="accent2"/>
                </a:solidFill>
                <a:latin typeface="楷体_GB2312" pitchFamily="49" charset="-122"/>
                <a:ea typeface="楷体_GB2312" pitchFamily="49" charset="-122"/>
              </a:rPr>
              <a:t>面试问题的考查对象</a:t>
            </a:r>
            <a:endParaRPr lang="zh-CN" altLang="en-US" sz="2000" b="1" dirty="0">
              <a:latin typeface="楷体_GB2312" pitchFamily="49" charset="-122"/>
              <a:ea typeface="楷体_GB2312" pitchFamily="49" charset="-122"/>
            </a:endParaRPr>
          </a:p>
        </p:txBody>
      </p:sp>
      <p:sp>
        <p:nvSpPr>
          <p:cNvPr id="6" name="椭圆形标注 5"/>
          <p:cNvSpPr/>
          <p:nvPr/>
        </p:nvSpPr>
        <p:spPr>
          <a:xfrm>
            <a:off x="3306916" y="4288575"/>
            <a:ext cx="5616624" cy="2160240"/>
          </a:xfrm>
          <a:prstGeom prst="wedgeEllipseCallout">
            <a:avLst>
              <a:gd name="adj1" fmla="val -68288"/>
              <a:gd name="adj2" fmla="val -38536"/>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accent2"/>
                </a:solidFill>
                <a:latin typeface="黑体" panose="02010609060101010101" pitchFamily="2" charset="-122"/>
                <a:ea typeface="黑体" panose="02010609060101010101" pitchFamily="2" charset="-122"/>
              </a:rPr>
              <a:t>1</a:t>
            </a:r>
            <a:r>
              <a:rPr lang="zh-CN" altLang="en-US" dirty="0">
                <a:solidFill>
                  <a:schemeClr val="accent2"/>
                </a:solidFill>
                <a:latin typeface="黑体" panose="02010609060101010101" pitchFamily="2" charset="-122"/>
                <a:ea typeface="黑体" panose="02010609060101010101" pitchFamily="2" charset="-122"/>
              </a:rPr>
              <a:t>、在实际生活中，你做了一件好事，不但没人理解，反而遭到周围人的讽刺和挖苦，这时你会如何处理？ </a:t>
            </a:r>
            <a:endParaRPr lang="zh-CN" altLang="en-US" dirty="0">
              <a:solidFill>
                <a:schemeClr val="accent2"/>
              </a:solidFill>
              <a:latin typeface="黑体" panose="02010609060101010101" pitchFamily="2" charset="-122"/>
              <a:ea typeface="黑体" panose="02010609060101010101" pitchFamily="2" charset="-122"/>
            </a:endParaRPr>
          </a:p>
          <a:p>
            <a:r>
              <a:rPr lang="en-US" altLang="zh-CN" dirty="0">
                <a:solidFill>
                  <a:schemeClr val="accent2"/>
                </a:solidFill>
                <a:latin typeface="黑体" panose="02010609060101010101" pitchFamily="2" charset="-122"/>
                <a:ea typeface="黑体" panose="02010609060101010101" pitchFamily="2" charset="-122"/>
              </a:rPr>
              <a:t>2</a:t>
            </a:r>
            <a:r>
              <a:rPr lang="zh-CN" altLang="en-US" dirty="0">
                <a:solidFill>
                  <a:schemeClr val="accent2"/>
                </a:solidFill>
                <a:latin typeface="黑体" panose="02010609060101010101" pitchFamily="2" charset="-122"/>
                <a:ea typeface="黑体" panose="02010609060101010101" pitchFamily="2" charset="-122"/>
              </a:rPr>
              <a:t>、在一次重要的会议上，领导做报告时将一个重要的数字念错了，如不纠正会影响工作。这时你会怎么办？</a:t>
            </a:r>
            <a:endParaRPr lang="zh-CN" altLang="en-US" dirty="0">
              <a:solidFill>
                <a:schemeClr val="accent2"/>
              </a:solidFill>
              <a:latin typeface="黑体" panose="02010609060101010101" pitchFamily="2" charset="-122"/>
              <a:ea typeface="黑体" panose="0201060906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p:nvPr>
            <p:ph type="ctrTitle"/>
          </p:nvPr>
        </p:nvSpPr>
        <p:spPr/>
        <p:txBody>
          <a:bodyPr/>
          <a:p>
            <a:endParaRPr lang="zh-CN" altLang="en-US"/>
          </a:p>
        </p:txBody>
      </p:sp>
      <p:pic>
        <p:nvPicPr>
          <p:cNvPr id="4" name="图片 3" descr="插图"/>
          <p:cNvPicPr>
            <a:picLocks noChangeAspect="1"/>
          </p:cNvPicPr>
          <p:nvPr/>
        </p:nvPicPr>
        <p:blipFill>
          <a:blip r:embed="rId1"/>
          <a:stretch>
            <a:fillRect/>
          </a:stretch>
        </p:blipFill>
        <p:spPr>
          <a:xfrm>
            <a:off x="685800" y="836930"/>
            <a:ext cx="7903845" cy="54165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a:xfrm>
            <a:off x="170867" y="2348880"/>
            <a:ext cx="8515933" cy="3777283"/>
          </a:xfrm>
        </p:spPr>
        <p:txBody>
          <a:bodyPr>
            <a:normAutofit/>
          </a:bodyPr>
          <a:lstStyle/>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语言表达、仪表</a:t>
            </a:r>
            <a:r>
              <a:rPr lang="zh-CN" altLang="en-US" sz="1800" dirty="0">
                <a:solidFill>
                  <a:schemeClr val="accent2"/>
                </a:solidFill>
                <a:latin typeface="黑体" panose="02010609060101010101" pitchFamily="2" charset="-122"/>
                <a:ea typeface="黑体" panose="02010609060101010101" pitchFamily="2" charset="-122"/>
              </a:rPr>
              <a:t> </a:t>
            </a:r>
            <a:endParaRPr lang="zh-CN" altLang="en-US" sz="1800"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工作经验</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应聘动机与期望</a:t>
            </a:r>
            <a:endParaRPr lang="zh-CN" altLang="en-US" sz="1800"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事业心、进取心、自信心</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工作态度、组织纪律性、诚实可靠性</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分析判断能力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应变能力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自知力、自控力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组织协调能力、人际关系与适应能力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精力、活力与兴趣、爱好</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专业知识水平及特长</a:t>
            </a:r>
            <a:endParaRPr lang="zh-CN" altLang="en-US" sz="1800" b="1" dirty="0">
              <a:solidFill>
                <a:schemeClr val="accent2"/>
              </a:solidFill>
              <a:latin typeface="黑体" panose="02010609060101010101" pitchFamily="2" charset="-122"/>
              <a:ea typeface="黑体" panose="02010609060101010101" pitchFamily="2" charset="-122"/>
            </a:endParaRPr>
          </a:p>
          <a:p>
            <a:pPr marL="609600" indent="-609600">
              <a:lnSpc>
                <a:spcPct val="90000"/>
              </a:lnSpc>
              <a:defRPr/>
            </a:pPr>
            <a:endParaRPr lang="en-US" altLang="zh-CN" b="1" dirty="0">
              <a:solidFill>
                <a:schemeClr val="accent2"/>
              </a:solidFill>
              <a:latin typeface="宋体" panose="02010600030101010101" pitchFamily="2" charset="-122"/>
            </a:endParaRPr>
          </a:p>
          <a:p>
            <a:pPr>
              <a:buFont typeface="Wingdings" panose="05000000000000000000" pitchFamily="2" charset="2"/>
              <a:buChar char="Ø"/>
            </a:pPr>
            <a:endParaRPr lang="zh-CN" altLang="en-US" dirty="0"/>
          </a:p>
        </p:txBody>
      </p:sp>
      <p:sp>
        <p:nvSpPr>
          <p:cNvPr id="3" name="矩形 2"/>
          <p:cNvSpPr/>
          <p:nvPr/>
        </p:nvSpPr>
        <p:spPr>
          <a:xfrm>
            <a:off x="26118" y="764704"/>
            <a:ext cx="548198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3200" b="1" dirty="0">
                <a:solidFill>
                  <a:schemeClr val="accent2"/>
                </a:solidFill>
                <a:latin typeface="Verdana" panose="020B0604030504040204" pitchFamily="34" charset="0"/>
                <a:ea typeface="楷体_GB2312" pitchFamily="49" charset="-122"/>
              </a:rPr>
              <a:t>四、面试过程中的技巧</a:t>
            </a:r>
            <a:endParaRPr kumimoji="1" lang="zh-CN" altLang="en-US" sz="3200" b="1" dirty="0">
              <a:solidFill>
                <a:schemeClr val="accent2"/>
              </a:solidFill>
              <a:latin typeface="Verdana" panose="020B0604030504040204" pitchFamily="34" charset="0"/>
              <a:ea typeface="楷体_GB2312" pitchFamily="49" charset="-122"/>
            </a:endParaRPr>
          </a:p>
        </p:txBody>
      </p:sp>
      <p:sp>
        <p:nvSpPr>
          <p:cNvPr id="4" name="矩形 3"/>
          <p:cNvSpPr/>
          <p:nvPr/>
        </p:nvSpPr>
        <p:spPr>
          <a:xfrm>
            <a:off x="209778" y="1639011"/>
            <a:ext cx="554461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accent2"/>
                </a:solidFill>
                <a:latin typeface="楷体_GB2312" pitchFamily="49" charset="-122"/>
                <a:ea typeface="楷体_GB2312" pitchFamily="49" charset="-122"/>
              </a:rPr>
              <a:t>面试过程中的技巧（二）</a:t>
            </a:r>
            <a:br>
              <a:rPr lang="zh-CN" altLang="en-US" sz="2000" b="1" dirty="0">
                <a:solidFill>
                  <a:schemeClr val="accent2"/>
                </a:solidFill>
                <a:latin typeface="楷体_GB2312" pitchFamily="49" charset="-122"/>
                <a:ea typeface="楷体_GB2312" pitchFamily="49" charset="-122"/>
              </a:rPr>
            </a:br>
            <a:r>
              <a:rPr lang="en-US" altLang="zh-CN" sz="2000" b="1" dirty="0">
                <a:solidFill>
                  <a:schemeClr val="accent2"/>
                </a:solidFill>
                <a:latin typeface="楷体_GB2312" pitchFamily="49" charset="-122"/>
                <a:ea typeface="楷体_GB2312" pitchFamily="49" charset="-122"/>
              </a:rPr>
              <a:t>----</a:t>
            </a:r>
            <a:r>
              <a:rPr lang="zh-CN" altLang="en-US" sz="2000" b="1" dirty="0">
                <a:solidFill>
                  <a:schemeClr val="accent2"/>
                </a:solidFill>
                <a:latin typeface="楷体_GB2312" pitchFamily="49" charset="-122"/>
                <a:ea typeface="楷体_GB2312" pitchFamily="49" charset="-122"/>
              </a:rPr>
              <a:t>面试问题的考查对象</a:t>
            </a:r>
            <a:endParaRPr lang="zh-CN" altLang="en-US" sz="2000" b="1" dirty="0">
              <a:latin typeface="楷体_GB2312" pitchFamily="49" charset="-122"/>
              <a:ea typeface="楷体_GB2312" pitchFamily="49" charset="-122"/>
            </a:endParaRPr>
          </a:p>
        </p:txBody>
      </p:sp>
      <p:sp>
        <p:nvSpPr>
          <p:cNvPr id="9" name="矩形标注 8"/>
          <p:cNvSpPr/>
          <p:nvPr/>
        </p:nvSpPr>
        <p:spPr>
          <a:xfrm>
            <a:off x="5508104" y="4221088"/>
            <a:ext cx="3456384" cy="2304256"/>
          </a:xfrm>
          <a:prstGeom prst="wedgeRectCallout">
            <a:avLst>
              <a:gd name="adj1" fmla="val -156874"/>
              <a:gd name="adj2" fmla="val -18805"/>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accent2"/>
                </a:solidFill>
                <a:latin typeface="宋体" panose="02010600030101010101" pitchFamily="2" charset="-122"/>
                <a:ea typeface="宋体" panose="02010600030101010101" pitchFamily="2" charset="-122"/>
              </a:rPr>
              <a:t>1</a:t>
            </a:r>
            <a:r>
              <a:rPr lang="zh-CN" altLang="en-US" dirty="0">
                <a:solidFill>
                  <a:schemeClr val="accent2"/>
                </a:solidFill>
                <a:latin typeface="宋体" panose="02010600030101010101" pitchFamily="2" charset="-122"/>
                <a:ea typeface="宋体" panose="02010600030101010101" pitchFamily="2" charset="-122"/>
              </a:rPr>
              <a:t>、你认为自己的长处和短处是什么？怎样才能做到扬长避短？ </a:t>
            </a:r>
            <a:endParaRPr lang="zh-CN" altLang="en-US" dirty="0">
              <a:solidFill>
                <a:schemeClr val="accent2"/>
              </a:solidFill>
              <a:latin typeface="宋体" panose="02010600030101010101" pitchFamily="2" charset="-122"/>
              <a:ea typeface="宋体" panose="02010600030101010101" pitchFamily="2" charset="-122"/>
            </a:endParaRPr>
          </a:p>
          <a:p>
            <a:r>
              <a:rPr lang="en-US" altLang="zh-CN" dirty="0">
                <a:solidFill>
                  <a:schemeClr val="accent2"/>
                </a:solidFill>
                <a:latin typeface="宋体" panose="02010600030101010101" pitchFamily="2" charset="-122"/>
                <a:ea typeface="宋体" panose="02010600030101010101" pitchFamily="2" charset="-122"/>
              </a:rPr>
              <a:t>2</a:t>
            </a:r>
            <a:r>
              <a:rPr lang="zh-CN" altLang="en-US" dirty="0">
                <a:solidFill>
                  <a:schemeClr val="accent2"/>
                </a:solidFill>
                <a:latin typeface="宋体" panose="02010600030101010101" pitchFamily="2" charset="-122"/>
                <a:ea typeface="宋体" panose="02010600030101010101" pitchFamily="2" charset="-122"/>
              </a:rPr>
              <a:t>、你认为在自己选择的工作领域里，要想取得事业的成功，自己的哪些个性和素质是必需的？ </a:t>
            </a:r>
            <a:endParaRPr lang="zh-CN" altLang="en-US" dirty="0">
              <a:solidFill>
                <a:schemeClr val="accent2"/>
              </a:solidFill>
              <a:latin typeface="宋体" panose="02010600030101010101" pitchFamily="2" charset="-122"/>
              <a:ea typeface="宋体" panose="02010600030101010101" pitchFamily="2" charset="-122"/>
            </a:endParaRPr>
          </a:p>
          <a:p>
            <a:r>
              <a:rPr lang="en-US" altLang="zh-CN" dirty="0">
                <a:solidFill>
                  <a:schemeClr val="accent2"/>
                </a:solidFill>
                <a:latin typeface="宋体" panose="02010600030101010101" pitchFamily="2" charset="-122"/>
                <a:ea typeface="宋体" panose="02010600030101010101" pitchFamily="2" charset="-122"/>
              </a:rPr>
              <a:t>3</a:t>
            </a:r>
            <a:r>
              <a:rPr lang="zh-CN" altLang="en-US" dirty="0">
                <a:solidFill>
                  <a:schemeClr val="accent2"/>
                </a:solidFill>
                <a:latin typeface="宋体" panose="02010600030101010101" pitchFamily="2" charset="-122"/>
                <a:ea typeface="宋体" panose="02010600030101010101" pitchFamily="2" charset="-122"/>
              </a:rPr>
              <a:t>、假如这次考试你未被录取，你今后会做哪些努力？</a:t>
            </a:r>
            <a:r>
              <a:rPr lang="zh-CN" altLang="en-US" dirty="0">
                <a:solidFill>
                  <a:schemeClr val="accent2"/>
                </a:solidFill>
                <a:latin typeface="Verdana" panose="020B0604030504040204" pitchFamily="34" charset="0"/>
                <a:ea typeface="宋体" panose="02010600030101010101" pitchFamily="2" charset="-122"/>
              </a:rPr>
              <a:t> </a:t>
            </a:r>
            <a:endParaRPr lang="zh-CN" altLang="en-US" dirty="0">
              <a:solidFill>
                <a:schemeClr val="accent2"/>
              </a:solidFill>
              <a:latin typeface="Verdana" panose="020B0604030504040204" pitchFamily="34" charset="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a:xfrm>
            <a:off x="170867" y="2348880"/>
            <a:ext cx="8515933" cy="3777283"/>
          </a:xfrm>
        </p:spPr>
        <p:txBody>
          <a:bodyPr>
            <a:normAutofit/>
          </a:bodyPr>
          <a:lstStyle/>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语言表达、仪表</a:t>
            </a:r>
            <a:r>
              <a:rPr lang="zh-CN" altLang="en-US" sz="1800" dirty="0">
                <a:solidFill>
                  <a:schemeClr val="accent2"/>
                </a:solidFill>
                <a:latin typeface="黑体" panose="02010609060101010101" pitchFamily="2" charset="-122"/>
                <a:ea typeface="黑体" panose="02010609060101010101" pitchFamily="2" charset="-122"/>
              </a:rPr>
              <a:t> </a:t>
            </a:r>
            <a:endParaRPr lang="zh-CN" altLang="en-US" sz="1800"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工作经验</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应聘动机与期望</a:t>
            </a:r>
            <a:endParaRPr lang="zh-CN" altLang="en-US" sz="1800"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事业心、进取心、自信心</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工作态度、组织纪律性、诚实可靠性</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分析判断能力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应变能力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自知力、自控力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组织协调能力、人际关系与适应能力</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精力、活力与兴趣、爱好</a:t>
            </a:r>
            <a:endParaRPr lang="zh-CN" altLang="en-US" sz="1800" b="1" dirty="0">
              <a:solidFill>
                <a:schemeClr val="accent2"/>
              </a:solidFill>
              <a:latin typeface="黑体" panose="02010609060101010101" pitchFamily="2" charset="-122"/>
              <a:ea typeface="黑体" panose="02010609060101010101" pitchFamily="2" charset="-122"/>
            </a:endParaRPr>
          </a:p>
          <a:p>
            <a:pPr>
              <a:lnSpc>
                <a:spcPct val="90000"/>
              </a:lnSpc>
              <a:buFont typeface="Wingdings" panose="05000000000000000000" pitchFamily="2" charset="2"/>
              <a:buChar char="Ø"/>
              <a:defRPr/>
            </a:pPr>
            <a:r>
              <a:rPr lang="zh-CN" altLang="en-US" sz="1800" b="1" dirty="0">
                <a:solidFill>
                  <a:schemeClr val="accent2"/>
                </a:solidFill>
                <a:latin typeface="黑体" panose="02010609060101010101" pitchFamily="2" charset="-122"/>
                <a:ea typeface="黑体" panose="02010609060101010101" pitchFamily="2" charset="-122"/>
              </a:rPr>
              <a:t>专业知识水平及特长</a:t>
            </a:r>
            <a:endParaRPr lang="zh-CN" altLang="en-US" sz="1800" b="1" dirty="0">
              <a:solidFill>
                <a:schemeClr val="accent2"/>
              </a:solidFill>
              <a:latin typeface="黑体" panose="02010609060101010101" pitchFamily="2" charset="-122"/>
              <a:ea typeface="黑体" panose="02010609060101010101" pitchFamily="2" charset="-122"/>
            </a:endParaRPr>
          </a:p>
          <a:p>
            <a:pPr marL="609600" indent="-609600">
              <a:lnSpc>
                <a:spcPct val="90000"/>
              </a:lnSpc>
              <a:defRPr/>
            </a:pPr>
            <a:endParaRPr lang="en-US" altLang="zh-CN" b="1" dirty="0">
              <a:solidFill>
                <a:schemeClr val="accent2"/>
              </a:solidFill>
              <a:latin typeface="宋体" panose="02010600030101010101" pitchFamily="2" charset="-122"/>
            </a:endParaRPr>
          </a:p>
          <a:p>
            <a:pPr>
              <a:buFont typeface="Wingdings" panose="05000000000000000000" pitchFamily="2" charset="2"/>
              <a:buChar char="Ø"/>
            </a:pPr>
            <a:endParaRPr lang="zh-CN" altLang="en-US" dirty="0"/>
          </a:p>
        </p:txBody>
      </p:sp>
      <p:sp>
        <p:nvSpPr>
          <p:cNvPr id="3" name="矩形 2"/>
          <p:cNvSpPr/>
          <p:nvPr/>
        </p:nvSpPr>
        <p:spPr>
          <a:xfrm>
            <a:off x="179512" y="836712"/>
            <a:ext cx="532859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3200" b="1" dirty="0">
                <a:solidFill>
                  <a:schemeClr val="accent2"/>
                </a:solidFill>
                <a:latin typeface="Verdana" panose="020B0604030504040204" pitchFamily="34" charset="0"/>
                <a:ea typeface="楷体_GB2312" pitchFamily="49" charset="-122"/>
              </a:rPr>
              <a:t>四、面试过程中的技巧</a:t>
            </a:r>
            <a:endParaRPr kumimoji="1" lang="zh-CN" altLang="en-US" sz="3200" b="1" dirty="0">
              <a:solidFill>
                <a:schemeClr val="accent2"/>
              </a:solidFill>
              <a:latin typeface="Verdana" panose="020B0604030504040204" pitchFamily="34" charset="0"/>
              <a:ea typeface="楷体_GB2312" pitchFamily="49" charset="-122"/>
            </a:endParaRPr>
          </a:p>
        </p:txBody>
      </p:sp>
      <p:sp>
        <p:nvSpPr>
          <p:cNvPr id="4" name="矩形 3"/>
          <p:cNvSpPr/>
          <p:nvPr/>
        </p:nvSpPr>
        <p:spPr>
          <a:xfrm>
            <a:off x="209778" y="1639011"/>
            <a:ext cx="554461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accent2"/>
                </a:solidFill>
                <a:latin typeface="楷体_GB2312" pitchFamily="49" charset="-122"/>
                <a:ea typeface="楷体_GB2312" pitchFamily="49" charset="-122"/>
              </a:rPr>
              <a:t>面试过程中的技巧（二）</a:t>
            </a:r>
            <a:br>
              <a:rPr lang="zh-CN" altLang="en-US" sz="2000" b="1" dirty="0">
                <a:solidFill>
                  <a:schemeClr val="accent2"/>
                </a:solidFill>
                <a:latin typeface="楷体_GB2312" pitchFamily="49" charset="-122"/>
                <a:ea typeface="楷体_GB2312" pitchFamily="49" charset="-122"/>
              </a:rPr>
            </a:br>
            <a:r>
              <a:rPr lang="en-US" altLang="zh-CN" sz="2000" b="1" dirty="0">
                <a:solidFill>
                  <a:schemeClr val="accent2"/>
                </a:solidFill>
                <a:latin typeface="楷体_GB2312" pitchFamily="49" charset="-122"/>
                <a:ea typeface="楷体_GB2312" pitchFamily="49" charset="-122"/>
              </a:rPr>
              <a:t>----</a:t>
            </a:r>
            <a:r>
              <a:rPr lang="zh-CN" altLang="en-US" sz="2000" b="1" dirty="0">
                <a:solidFill>
                  <a:schemeClr val="accent2"/>
                </a:solidFill>
                <a:latin typeface="楷体_GB2312" pitchFamily="49" charset="-122"/>
                <a:ea typeface="楷体_GB2312" pitchFamily="49" charset="-122"/>
              </a:rPr>
              <a:t>面试问题的考查对象</a:t>
            </a:r>
            <a:endParaRPr lang="zh-CN" altLang="en-US" sz="2000" b="1" dirty="0">
              <a:latin typeface="楷体_GB2312" pitchFamily="49" charset="-122"/>
              <a:ea typeface="楷体_GB2312" pitchFamily="49" charset="-122"/>
            </a:endParaRPr>
          </a:p>
        </p:txBody>
      </p:sp>
      <p:sp>
        <p:nvSpPr>
          <p:cNvPr id="9" name="矩形标注 8"/>
          <p:cNvSpPr/>
          <p:nvPr/>
        </p:nvSpPr>
        <p:spPr>
          <a:xfrm>
            <a:off x="6084169" y="3501008"/>
            <a:ext cx="2664296" cy="2376264"/>
          </a:xfrm>
          <a:prstGeom prst="wedgeRectCallout">
            <a:avLst>
              <a:gd name="adj1" fmla="val -186664"/>
              <a:gd name="adj2" fmla="val 24449"/>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accent2"/>
                </a:solidFill>
                <a:latin typeface="宋体" panose="02010600030101010101" pitchFamily="2" charset="-122"/>
                <a:ea typeface="宋体" panose="02010600030101010101" pitchFamily="2" charset="-122"/>
              </a:rPr>
              <a:t>1</a:t>
            </a:r>
            <a:r>
              <a:rPr lang="zh-CN" altLang="en-US" dirty="0">
                <a:solidFill>
                  <a:schemeClr val="accent2"/>
                </a:solidFill>
                <a:latin typeface="宋体" panose="02010600030101010101" pitchFamily="2" charset="-122"/>
                <a:ea typeface="宋体" panose="02010600030101010101" pitchFamily="2" charset="-122"/>
              </a:rPr>
              <a:t>、你喜欢什么运动？ 为什么？</a:t>
            </a:r>
            <a:endParaRPr lang="zh-CN" altLang="en-US" dirty="0">
              <a:solidFill>
                <a:schemeClr val="accent2"/>
              </a:solidFill>
              <a:latin typeface="宋体" panose="02010600030101010101" pitchFamily="2" charset="-122"/>
              <a:ea typeface="宋体" panose="02010600030101010101" pitchFamily="2" charset="-122"/>
            </a:endParaRPr>
          </a:p>
          <a:p>
            <a:r>
              <a:rPr lang="en-US" altLang="zh-CN" dirty="0">
                <a:solidFill>
                  <a:schemeClr val="accent2"/>
                </a:solidFill>
                <a:latin typeface="宋体" panose="02010600030101010101" pitchFamily="2" charset="-122"/>
                <a:ea typeface="宋体" panose="02010600030101010101" pitchFamily="2" charset="-122"/>
              </a:rPr>
              <a:t>2</a:t>
            </a:r>
            <a:r>
              <a:rPr lang="zh-CN" altLang="en-US" dirty="0">
                <a:solidFill>
                  <a:schemeClr val="accent2"/>
                </a:solidFill>
                <a:latin typeface="宋体" panose="02010600030101010101" pitchFamily="2" charset="-122"/>
                <a:ea typeface="宋体" panose="02010600030101010101" pitchFamily="2" charset="-122"/>
              </a:rPr>
              <a:t>、你业余时间怎么度过？你喜欢什么电视节目？喜欢读哪些书籍？ </a:t>
            </a:r>
            <a:endParaRPr lang="zh-CN" altLang="en-US" dirty="0">
              <a:solidFill>
                <a:schemeClr val="accent2"/>
              </a:solidFill>
              <a:latin typeface="宋体" panose="02010600030101010101" pitchFamily="2" charset="-122"/>
              <a:ea typeface="宋体" panose="02010600030101010101" pitchFamily="2" charset="-122"/>
            </a:endParaRPr>
          </a:p>
          <a:p>
            <a:r>
              <a:rPr lang="en-US" altLang="zh-CN" dirty="0">
                <a:solidFill>
                  <a:schemeClr val="accent2"/>
                </a:solidFill>
                <a:latin typeface="宋体" panose="02010600030101010101" pitchFamily="2" charset="-122"/>
                <a:ea typeface="宋体" panose="02010600030101010101" pitchFamily="2" charset="-122"/>
              </a:rPr>
              <a:t>3</a:t>
            </a:r>
            <a:r>
              <a:rPr lang="zh-CN" altLang="en-US" dirty="0">
                <a:solidFill>
                  <a:schemeClr val="accent2"/>
                </a:solidFill>
                <a:latin typeface="宋体" panose="02010600030101010101" pitchFamily="2" charset="-122"/>
                <a:ea typeface="宋体" panose="02010600030101010101" pitchFamily="2" charset="-122"/>
              </a:rPr>
              <a:t>、你每月抽烟、喝酒、打麻将的消费是多少？（陷阱题）</a:t>
            </a:r>
            <a:r>
              <a:rPr lang="zh-CN" altLang="en-US" dirty="0">
                <a:latin typeface="宋体" panose="02010600030101010101" pitchFamily="2" charset="-122"/>
                <a:ea typeface="宋体" panose="02010600030101010101" pitchFamily="2" charset="-122"/>
              </a:rPr>
              <a:t> </a:t>
            </a:r>
            <a:endParaRPr lang="zh-CN" altLang="en-US" dirty="0">
              <a:latin typeface="宋体" panose="02010600030101010101" pitchFamily="2" charset="-122"/>
              <a:ea typeface="宋体" panose="02010600030101010101" pitchFamily="2" charset="-122"/>
            </a:endParaRPr>
          </a:p>
        </p:txBody>
      </p:sp>
      <p:sp>
        <p:nvSpPr>
          <p:cNvPr id="8" name="标题 7"/>
          <p:cNvSpPr>
            <a:spLocks noGrp="1"/>
          </p:cNvSpPr>
          <p:nvPr>
            <p:ph type="title"/>
          </p:nvPr>
        </p:nvSpPr>
        <p:spPr/>
        <p:txBody>
          <a:bodyPr/>
          <a:lstStyle/>
          <a:p>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97" y="0"/>
            <a:ext cx="6147979" cy="908720"/>
          </a:xfrm>
        </p:spPr>
        <p:txBody>
          <a:bodyPr>
            <a:normAutofit fontScale="90000"/>
          </a:bodyPr>
          <a:lstStyle/>
          <a:p>
            <a:pPr algn="l"/>
            <a:br>
              <a:rPr kumimoji="1" lang="en-US" altLang="zh-CN" b="1" dirty="0">
                <a:solidFill>
                  <a:schemeClr val="accent2"/>
                </a:solidFill>
                <a:latin typeface="Verdana" panose="020B0604030504040204" pitchFamily="34" charset="0"/>
                <a:ea typeface="楷体_GB2312" pitchFamily="49" charset="-122"/>
              </a:rPr>
            </a:br>
            <a:br>
              <a:rPr kumimoji="1" lang="en-US" altLang="zh-CN" b="1" dirty="0">
                <a:solidFill>
                  <a:schemeClr val="accent2"/>
                </a:solidFill>
                <a:latin typeface="Verdana" panose="020B0604030504040204" pitchFamily="34" charset="0"/>
                <a:ea typeface="楷体_GB2312" pitchFamily="49" charset="-122"/>
              </a:rPr>
            </a:br>
            <a:r>
              <a:rPr kumimoji="1" lang="zh-CN" altLang="en-US" sz="3600" b="1" dirty="0">
                <a:solidFill>
                  <a:schemeClr val="accent2"/>
                </a:solidFill>
                <a:latin typeface="Verdana" panose="020B0604030504040204" pitchFamily="34" charset="0"/>
                <a:ea typeface="楷体_GB2312" pitchFamily="49" charset="-122"/>
              </a:rPr>
              <a:t>四、面试过程中的技巧</a:t>
            </a:r>
            <a:br>
              <a:rPr kumimoji="1" lang="zh-CN" altLang="en-US" b="1" dirty="0">
                <a:solidFill>
                  <a:schemeClr val="accent2"/>
                </a:solidFill>
                <a:latin typeface="Verdana" panose="020B0604030504040204" pitchFamily="34" charset="0"/>
                <a:ea typeface="楷体_GB2312" pitchFamily="49" charset="-122"/>
              </a:rPr>
            </a:br>
            <a:endParaRPr lang="zh-CN" altLang="en-US" dirty="0"/>
          </a:p>
        </p:txBody>
      </p:sp>
      <p:sp>
        <p:nvSpPr>
          <p:cNvPr id="3" name="内容占位符 2"/>
          <p:cNvSpPr>
            <a:spLocks noGrp="1"/>
          </p:cNvSpPr>
          <p:nvPr>
            <p:ph idx="1"/>
          </p:nvPr>
        </p:nvSpPr>
        <p:spPr/>
        <p:txBody>
          <a:bodyPr>
            <a:normAutofit fontScale="55000" lnSpcReduction="20000"/>
          </a:bodyPr>
          <a:lstStyle/>
          <a:p>
            <a:pPr marL="274320" indent="-274320">
              <a:lnSpc>
                <a:spcPct val="130000"/>
              </a:lnSpc>
              <a:buNone/>
              <a:defRPr/>
            </a:pPr>
            <a:r>
              <a:rPr lang="en-US" altLang="zh-CN" dirty="0">
                <a:solidFill>
                  <a:schemeClr val="accent2"/>
                </a:solidFill>
              </a:rPr>
              <a:t>◆</a:t>
            </a:r>
            <a:r>
              <a:rPr lang="zh-CN" altLang="en-US" dirty="0">
                <a:solidFill>
                  <a:schemeClr val="accent2"/>
                </a:solidFill>
                <a:latin typeface="黑体" panose="02010609060101010101" pitchFamily="2" charset="-122"/>
                <a:ea typeface="黑体" panose="02010609060101010101" pitchFamily="2" charset="-122"/>
              </a:rPr>
              <a:t>胜任素质（</a:t>
            </a:r>
            <a:r>
              <a:rPr lang="en-US" altLang="zh-CN" dirty="0">
                <a:solidFill>
                  <a:schemeClr val="accent2"/>
                </a:solidFill>
                <a:latin typeface="黑体" panose="02010609060101010101" pitchFamily="2" charset="-122"/>
                <a:ea typeface="黑体" panose="02010609060101010101" pitchFamily="2" charset="-122"/>
              </a:rPr>
              <a:t>Competency method</a:t>
            </a:r>
            <a:r>
              <a:rPr lang="zh-CN" altLang="en-US" dirty="0">
                <a:solidFill>
                  <a:schemeClr val="accent2"/>
                </a:solidFill>
                <a:latin typeface="黑体" panose="02010609060101010101" pitchFamily="2" charset="-122"/>
                <a:ea typeface="黑体" panose="02010609060101010101" pitchFamily="2" charset="-122"/>
              </a:rPr>
              <a:t>）又称能力素质</a:t>
            </a:r>
            <a:r>
              <a:rPr lang="en-US" altLang="zh-CN" dirty="0">
                <a:solidFill>
                  <a:schemeClr val="accent2"/>
                </a:solidFill>
                <a:latin typeface="黑体" panose="02010609060101010101" pitchFamily="2" charset="-122"/>
                <a:ea typeface="黑体" panose="02010609060101010101" pitchFamily="2" charset="-122"/>
              </a:rPr>
              <a:t>,</a:t>
            </a:r>
            <a:r>
              <a:rPr lang="zh-CN" altLang="en-US" dirty="0">
                <a:solidFill>
                  <a:schemeClr val="accent2"/>
                </a:solidFill>
                <a:latin typeface="黑体" panose="02010609060101010101" pitchFamily="2" charset="-122"/>
                <a:ea typeface="黑体" panose="02010609060101010101" pitchFamily="2" charset="-122"/>
              </a:rPr>
              <a:t>是从组织战略发展的需要出发，以强化竞争力，提高实际业绩为目标的一种独特的人力资源管理的思维方式，工作方法，操作流程。著名的心表面上很优秀的人才，在实际工作中的表现却令人非常失望。在这种情况下，麦克里兰 </a:t>
            </a:r>
            <a:r>
              <a:rPr lang="en-US" altLang="zh-CN" dirty="0">
                <a:solidFill>
                  <a:schemeClr val="accent2"/>
                </a:solidFill>
                <a:latin typeface="黑体" panose="02010609060101010101" pitchFamily="2" charset="-122"/>
                <a:ea typeface="黑体" panose="02010609060101010101" pitchFamily="2" charset="-122"/>
              </a:rPr>
              <a:t>(McClelland) </a:t>
            </a:r>
            <a:r>
              <a:rPr lang="zh-CN" altLang="en-US" dirty="0">
                <a:solidFill>
                  <a:schemeClr val="accent2"/>
                </a:solidFill>
                <a:latin typeface="黑体" panose="02010609060101010101" pitchFamily="2" charset="-122"/>
                <a:ea typeface="黑体" panose="02010609060101010101" pitchFamily="2" charset="-122"/>
              </a:rPr>
              <a:t>博士应邀帮助美国国务院设计一种能够有效地预测实际工作业绩的人员选拔方法。在项目过程中，麦克里兰博士应用了奠定胜任素质方法基础的一些关键性的理论和技术。理学家，哈佛大学教授麦克里兰 </a:t>
            </a:r>
            <a:r>
              <a:rPr lang="en-US" altLang="zh-CN" dirty="0">
                <a:solidFill>
                  <a:schemeClr val="accent2"/>
                </a:solidFill>
                <a:latin typeface="黑体" panose="02010609060101010101" pitchFamily="2" charset="-122"/>
                <a:ea typeface="黑体" panose="02010609060101010101" pitchFamily="2" charset="-122"/>
              </a:rPr>
              <a:t>(McClelland) </a:t>
            </a:r>
            <a:r>
              <a:rPr lang="zh-CN" altLang="en-US" dirty="0">
                <a:solidFill>
                  <a:schemeClr val="accent2"/>
                </a:solidFill>
                <a:latin typeface="黑体" panose="02010609060101010101" pitchFamily="2" charset="-122"/>
                <a:ea typeface="黑体" panose="02010609060101010101" pitchFamily="2" charset="-122"/>
              </a:rPr>
              <a:t>博士是国际上公认的胜任素质方法的创始人。胜任素质的应用起源于</a:t>
            </a:r>
            <a:r>
              <a:rPr lang="en-US" altLang="zh-CN" dirty="0">
                <a:solidFill>
                  <a:schemeClr val="accent2"/>
                </a:solidFill>
                <a:latin typeface="黑体" panose="02010609060101010101" pitchFamily="2" charset="-122"/>
                <a:ea typeface="黑体" panose="02010609060101010101" pitchFamily="2" charset="-122"/>
              </a:rPr>
              <a:t>21</a:t>
            </a:r>
            <a:r>
              <a:rPr lang="zh-CN" altLang="en-US" dirty="0">
                <a:solidFill>
                  <a:schemeClr val="accent2"/>
                </a:solidFill>
                <a:latin typeface="黑体" panose="02010609060101010101" pitchFamily="2" charset="-122"/>
                <a:ea typeface="黑体" panose="02010609060101010101" pitchFamily="2" charset="-122"/>
              </a:rPr>
              <a:t>世纪</a:t>
            </a:r>
            <a:r>
              <a:rPr lang="en-US" altLang="zh-CN" dirty="0">
                <a:solidFill>
                  <a:schemeClr val="accent2"/>
                </a:solidFill>
                <a:latin typeface="黑体" panose="02010609060101010101" pitchFamily="2" charset="-122"/>
                <a:ea typeface="黑体" panose="02010609060101010101" pitchFamily="2" charset="-122"/>
              </a:rPr>
              <a:t>50</a:t>
            </a:r>
            <a:r>
              <a:rPr lang="zh-CN" altLang="en-US" dirty="0">
                <a:solidFill>
                  <a:schemeClr val="accent2"/>
                </a:solidFill>
                <a:latin typeface="黑体" panose="02010609060101010101" pitchFamily="2" charset="-122"/>
                <a:ea typeface="黑体" panose="02010609060101010101" pitchFamily="2" charset="-122"/>
              </a:rPr>
              <a:t>年代初。当时，美国国务院感到以智力因素为基础选拔外交官的效果不理想。许多例如：抛弃对人才条件的预设前提，从第一手材料出发，通过对工作表现优秀与一般的外交官的具体行为特征的比较分析，识别能够真正区分工作业绩的个人条件。</a:t>
            </a:r>
            <a:endParaRPr lang="zh-CN" altLang="en-US" dirty="0">
              <a:solidFill>
                <a:schemeClr val="accent2"/>
              </a:solidFill>
              <a:latin typeface="黑体" panose="02010609060101010101" pitchFamily="2" charset="-122"/>
              <a:ea typeface="黑体" panose="02010609060101010101" pitchFamily="2" charset="-122"/>
            </a:endParaRPr>
          </a:p>
          <a:p>
            <a:pPr marL="274320" indent="-274320">
              <a:lnSpc>
                <a:spcPct val="130000"/>
              </a:lnSpc>
              <a:buNone/>
              <a:defRPr/>
            </a:pPr>
            <a:r>
              <a:rPr lang="zh-CN" altLang="en-US" dirty="0">
                <a:solidFill>
                  <a:schemeClr val="accent2"/>
                </a:solidFill>
                <a:latin typeface="黑体" panose="02010609060101010101" pitchFamily="2" charset="-122"/>
                <a:ea typeface="黑体" panose="02010609060101010101" pitchFamily="2" charset="-122"/>
              </a:rPr>
              <a:t>   ◆胜任素质模型是指能将某一工作中表现优秀者与表现普通者区分开来的个体潜在的深层次特征。其主要包括技能、能力、知识、特质动机、社会角色和自我认识等方面。</a:t>
            </a:r>
            <a:endParaRPr lang="zh-CN" altLang="en-US" dirty="0">
              <a:solidFill>
                <a:schemeClr val="accent2"/>
              </a:solidFill>
              <a:latin typeface="黑体" panose="02010609060101010101" pitchFamily="2" charset="-122"/>
              <a:ea typeface="黑体" panose="02010609060101010101" pitchFamily="2" charset="-122"/>
            </a:endParaRPr>
          </a:p>
          <a:p>
            <a:pPr marL="0" indent="0">
              <a:buNone/>
            </a:pPr>
            <a:endParaRPr lang="zh-CN" altLang="en-US" dirty="0"/>
          </a:p>
        </p:txBody>
      </p:sp>
      <p:sp>
        <p:nvSpPr>
          <p:cNvPr id="4" name="矩形 3"/>
          <p:cNvSpPr/>
          <p:nvPr/>
        </p:nvSpPr>
        <p:spPr>
          <a:xfrm>
            <a:off x="1115616" y="1196752"/>
            <a:ext cx="475252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accent2"/>
                </a:solidFill>
                <a:latin typeface="宋体" panose="02010600030101010101" pitchFamily="2" charset="-122"/>
              </a:rPr>
              <a:t>什么是胜任素质模型</a:t>
            </a:r>
            <a:endParaRPr lang="zh-CN" altLang="en-US"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605" y="409575"/>
            <a:ext cx="8686800" cy="787177"/>
          </a:xfrm>
        </p:spPr>
        <p:txBody>
          <a:bodyPr>
            <a:normAutofit/>
          </a:bodyPr>
          <a:lstStyle/>
          <a:p>
            <a:pPr algn="l"/>
            <a:r>
              <a:rPr kumimoji="1" lang="zh-CN" altLang="en-US" sz="3200" b="1" dirty="0">
                <a:solidFill>
                  <a:schemeClr val="accent2"/>
                </a:solidFill>
                <a:latin typeface="Verdana" panose="020B0604030504040204" pitchFamily="34" charset="0"/>
                <a:ea typeface="楷体_GB2312" pitchFamily="49" charset="-122"/>
              </a:rPr>
              <a:t>四、面试过程中的技巧</a:t>
            </a:r>
            <a:endParaRPr kumimoji="1" lang="zh-CN" altLang="en-US" sz="3200" b="1" dirty="0">
              <a:solidFill>
                <a:schemeClr val="accent2"/>
              </a:solidFill>
              <a:latin typeface="Verdana" panose="020B0604030504040204" pitchFamily="34" charset="0"/>
              <a:ea typeface="楷体_GB2312" pitchFamily="49" charset="-122"/>
            </a:endParaRPr>
          </a:p>
        </p:txBody>
      </p:sp>
      <p:sp>
        <p:nvSpPr>
          <p:cNvPr id="3" name="内容占位符 2"/>
          <p:cNvSpPr>
            <a:spLocks noGrp="1"/>
          </p:cNvSpPr>
          <p:nvPr>
            <p:ph idx="1"/>
          </p:nvPr>
        </p:nvSpPr>
        <p:spPr/>
        <p:txBody>
          <a:bodyPr>
            <a:normAutofit/>
          </a:bodyPr>
          <a:lstStyle/>
          <a:p>
            <a:pPr marL="0" indent="0">
              <a:buNone/>
            </a:pPr>
            <a:r>
              <a:rPr lang="zh-CN" altLang="en-US" sz="1900" dirty="0">
                <a:solidFill>
                  <a:schemeClr val="accent2"/>
                </a:solidFill>
                <a:latin typeface="+mn-ea"/>
              </a:rPr>
              <a:t>胜任素质</a:t>
            </a:r>
            <a:r>
              <a:rPr lang="en-US" altLang="zh-CN" sz="1900" dirty="0">
                <a:solidFill>
                  <a:schemeClr val="accent2"/>
                </a:solidFill>
                <a:latin typeface="+mn-ea"/>
              </a:rPr>
              <a:t>(</a:t>
            </a:r>
            <a:r>
              <a:rPr lang="zh-CN" altLang="en-US" sz="1900" dirty="0">
                <a:solidFill>
                  <a:schemeClr val="accent2"/>
                </a:solidFill>
                <a:latin typeface="+mn-ea"/>
              </a:rPr>
              <a:t>能力</a:t>
            </a:r>
            <a:r>
              <a:rPr lang="en-US" altLang="zh-CN" sz="1900" dirty="0">
                <a:solidFill>
                  <a:schemeClr val="accent2"/>
                </a:solidFill>
                <a:latin typeface="+mn-ea"/>
              </a:rPr>
              <a:t>)</a:t>
            </a:r>
            <a:r>
              <a:rPr lang="zh-CN" altLang="en-US" sz="1900" dirty="0">
                <a:solidFill>
                  <a:schemeClr val="accent2"/>
                </a:solidFill>
                <a:latin typeface="+mn-ea"/>
              </a:rPr>
              <a:t>模型</a:t>
            </a:r>
            <a:r>
              <a:rPr lang="en-US" altLang="zh-CN" sz="1900" dirty="0">
                <a:solidFill>
                  <a:schemeClr val="accent2"/>
                </a:solidFill>
                <a:latin typeface="+mn-ea"/>
              </a:rPr>
              <a:t>(Competency Model) </a:t>
            </a:r>
            <a:r>
              <a:rPr lang="zh-CN" altLang="en-US" sz="1900" dirty="0">
                <a:solidFill>
                  <a:schemeClr val="accent2"/>
                </a:solidFill>
                <a:latin typeface="+mn-ea"/>
              </a:rPr>
              <a:t>又叫</a:t>
            </a:r>
            <a:r>
              <a:rPr lang="zh-CN" altLang="en-US" sz="1900" b="1" dirty="0">
                <a:solidFill>
                  <a:schemeClr val="accent2"/>
                </a:solidFill>
                <a:latin typeface="+mn-ea"/>
              </a:rPr>
              <a:t>素质模型</a:t>
            </a:r>
            <a:r>
              <a:rPr lang="zh-CN" altLang="en-US" sz="1900" dirty="0">
                <a:solidFill>
                  <a:schemeClr val="accent2"/>
                </a:solidFill>
                <a:latin typeface="+mn-ea"/>
              </a:rPr>
              <a:t>   </a:t>
            </a:r>
            <a:endParaRPr lang="en-US" altLang="zh-CN" sz="1900" dirty="0">
              <a:solidFill>
                <a:schemeClr val="accent2"/>
              </a:solidFill>
              <a:latin typeface="+mn-ea"/>
            </a:endParaRPr>
          </a:p>
          <a:p>
            <a:pPr marL="0" indent="0">
              <a:buNone/>
            </a:pPr>
            <a:r>
              <a:rPr lang="zh-CN" altLang="en-US" sz="1900" dirty="0">
                <a:solidFill>
                  <a:schemeClr val="accent2"/>
                </a:solidFill>
                <a:latin typeface="+mn-ea"/>
              </a:rPr>
              <a:t> </a:t>
            </a:r>
            <a:endParaRPr lang="en-US" altLang="zh-CN" sz="1900" dirty="0">
              <a:solidFill>
                <a:schemeClr val="accent2"/>
              </a:solidFill>
              <a:latin typeface="+mn-ea"/>
            </a:endParaRPr>
          </a:p>
          <a:p>
            <a:pPr marL="0" indent="0">
              <a:buNone/>
            </a:pPr>
            <a:r>
              <a:rPr lang="en-US" altLang="zh-CN" sz="1900" dirty="0">
                <a:solidFill>
                  <a:schemeClr val="accent2"/>
                </a:solidFill>
                <a:latin typeface="+mn-ea"/>
              </a:rPr>
              <a:t>COMPETENCY  </a:t>
            </a:r>
            <a:r>
              <a:rPr lang="zh-CN" altLang="en-US" sz="1900" dirty="0">
                <a:solidFill>
                  <a:schemeClr val="accent2"/>
                </a:solidFill>
                <a:latin typeface="+mn-ea"/>
              </a:rPr>
              <a:t>即“素质、资质、才干”等，是指驱动员工产生优秀工作绩效的各种个性特征的集合，它反映的是可以通过不同方式表现出员工的知识、技能、个性与内驱力等，能力是判断一个人能否胜任某项工作的优点，是决定并区别绩效差异的个人特征。</a:t>
            </a:r>
            <a:endParaRPr lang="en-US" altLang="zh-CN" sz="1900" dirty="0">
              <a:solidFill>
                <a:schemeClr val="accent2"/>
              </a:solidFill>
              <a:latin typeface="+mn-ea"/>
            </a:endParaRPr>
          </a:p>
          <a:p>
            <a:pPr marL="0" indent="0">
              <a:buNone/>
            </a:pPr>
            <a:br>
              <a:rPr lang="zh-CN" altLang="en-US" sz="1900" dirty="0">
                <a:solidFill>
                  <a:schemeClr val="accent2"/>
                </a:solidFill>
                <a:latin typeface="+mn-ea"/>
              </a:rPr>
            </a:br>
            <a:r>
              <a:rPr lang="zh-CN" altLang="en-US" sz="1900" dirty="0">
                <a:solidFill>
                  <a:schemeClr val="accent2"/>
                </a:solidFill>
                <a:latin typeface="+mn-ea"/>
              </a:rPr>
              <a:t>    </a:t>
            </a:r>
            <a:endParaRPr lang="en-US" altLang="zh-CN" sz="1900" dirty="0">
              <a:solidFill>
                <a:schemeClr val="accent2"/>
              </a:solidFill>
              <a:latin typeface="+mn-ea"/>
            </a:endParaRPr>
          </a:p>
          <a:p>
            <a:pPr marL="0" indent="0">
              <a:buNone/>
            </a:pPr>
            <a:r>
              <a:rPr lang="zh-CN" altLang="en-US" sz="1900" dirty="0">
                <a:solidFill>
                  <a:schemeClr val="accent2"/>
                </a:solidFill>
                <a:latin typeface="+mn-ea"/>
              </a:rPr>
              <a:t>企业在选人、用人时应重在发现其优势，而不是去克服劣势。优势的核心是个性与天赋，一个人的能力内容正如一座冰山，我们看到和测量的是冰山以上的一小部，即一个人的表象行为、知识、技能或者是说应知、应会的内容，而冰山以下绝大部份潜在的不易察觉的，但却是决定我们业绩结果的深层次因素。</a:t>
            </a:r>
            <a:br>
              <a:rPr lang="zh-CN" altLang="en-US" sz="1900" dirty="0">
                <a:solidFill>
                  <a:schemeClr val="accent2"/>
                </a:solidFill>
                <a:latin typeface="+mn-ea"/>
              </a:rPr>
            </a:br>
            <a:endParaRPr lang="zh-CN" altLang="en-US" sz="1900" dirty="0">
              <a:solidFill>
                <a:schemeClr val="accent2"/>
              </a:solidFill>
              <a:latin typeface="+mn-ea"/>
            </a:endParaRPr>
          </a:p>
          <a:p>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8686800" cy="994122"/>
          </a:xfrm>
        </p:spPr>
        <p:txBody>
          <a:bodyPr>
            <a:normAutofit fontScale="90000"/>
          </a:bodyPr>
          <a:lstStyle/>
          <a:p>
            <a:pPr algn="l"/>
            <a:br>
              <a:rPr kumimoji="1" lang="en-US" altLang="zh-CN" sz="3600" b="1" dirty="0">
                <a:solidFill>
                  <a:schemeClr val="accent2"/>
                </a:solidFill>
                <a:latin typeface="Verdana" panose="020B0604030504040204" pitchFamily="34" charset="0"/>
                <a:ea typeface="楷体_GB2312" pitchFamily="49" charset="-122"/>
              </a:rPr>
            </a:br>
            <a:r>
              <a:rPr kumimoji="1" lang="zh-CN" altLang="en-US" sz="3600" b="1" dirty="0">
                <a:solidFill>
                  <a:schemeClr val="accent2"/>
                </a:solidFill>
                <a:latin typeface="Verdana" panose="020B0604030504040204" pitchFamily="34" charset="0"/>
                <a:ea typeface="楷体_GB2312" pitchFamily="49" charset="-122"/>
              </a:rPr>
              <a:t>四、面试过程中的技巧</a:t>
            </a:r>
            <a:br>
              <a:rPr kumimoji="1" lang="zh-CN" altLang="en-US" b="1" dirty="0">
                <a:solidFill>
                  <a:schemeClr val="accent2"/>
                </a:solidFill>
                <a:latin typeface="Verdana" panose="020B0604030504040204" pitchFamily="34" charset="0"/>
                <a:ea typeface="楷体_GB2312" pitchFamily="49" charset="-122"/>
              </a:rPr>
            </a:br>
            <a:endParaRPr lang="zh-CN" altLang="en-US" dirty="0"/>
          </a:p>
        </p:txBody>
      </p:sp>
      <p:sp>
        <p:nvSpPr>
          <p:cNvPr id="3" name="内容占位符 2"/>
          <p:cNvSpPr>
            <a:spLocks noGrp="1"/>
          </p:cNvSpPr>
          <p:nvPr>
            <p:ph idx="1"/>
          </p:nvPr>
        </p:nvSpPr>
        <p:spPr>
          <a:xfrm>
            <a:off x="971600" y="2420888"/>
            <a:ext cx="7715200" cy="3705275"/>
          </a:xfrm>
        </p:spPr>
        <p:txBody>
          <a:bodyPr>
            <a:normAutofit/>
          </a:bodyPr>
          <a:lstStyle/>
          <a:p>
            <a:pPr marL="0" indent="0">
              <a:buNone/>
            </a:pPr>
            <a:r>
              <a:rPr lang="zh-CN" altLang="en-US" sz="1800" dirty="0">
                <a:solidFill>
                  <a:schemeClr val="accent2"/>
                </a:solidFill>
                <a:latin typeface="黑体" panose="02010609060101010101" pitchFamily="2" charset="-122"/>
                <a:ea typeface="黑体" panose="02010609060101010101" pitchFamily="2" charset="-122"/>
              </a:rPr>
              <a:t>行为面试法：一个人过去的行为可以预测这个人将来的行为。</a:t>
            </a:r>
            <a:endParaRPr lang="en-US" altLang="zh-CN" sz="1800" dirty="0">
              <a:solidFill>
                <a:schemeClr val="accent2"/>
              </a:solidFill>
              <a:latin typeface="黑体" panose="02010609060101010101" pitchFamily="2" charset="-122"/>
              <a:ea typeface="黑体" panose="02010609060101010101" pitchFamily="2" charset="-122"/>
            </a:endParaRPr>
          </a:p>
          <a:p>
            <a:pPr marL="0" indent="0">
              <a:buNone/>
            </a:pPr>
            <a:r>
              <a:rPr lang="zh-CN" altLang="en-US" sz="1800" dirty="0">
                <a:solidFill>
                  <a:schemeClr val="accent2"/>
                </a:solidFill>
                <a:latin typeface="黑体" panose="02010609060101010101" pitchFamily="2" charset="-122"/>
                <a:ea typeface="黑体" panose="02010609060101010101" pitchFamily="2" charset="-122"/>
              </a:rPr>
              <a:t>目的：要对应聘者过去的行为进行全方位的了解，从而预测应聘者能否适合新的岗位。</a:t>
            </a:r>
            <a:endParaRPr lang="en-US" altLang="zh-CN" sz="1800" dirty="0">
              <a:solidFill>
                <a:schemeClr val="accent2"/>
              </a:solidFill>
              <a:latin typeface="黑体" panose="02010609060101010101" pitchFamily="2" charset="-122"/>
              <a:ea typeface="黑体" panose="02010609060101010101" pitchFamily="2" charset="-122"/>
            </a:endParaRPr>
          </a:p>
          <a:p>
            <a:pPr marL="0" indent="0">
              <a:buNone/>
            </a:pPr>
            <a:endParaRPr lang="en-US" altLang="zh-CN" sz="1800" dirty="0">
              <a:solidFill>
                <a:schemeClr val="accent2"/>
              </a:solidFill>
              <a:latin typeface="黑体" panose="02010609060101010101" pitchFamily="2" charset="-122"/>
              <a:ea typeface="黑体" panose="02010609060101010101" pitchFamily="2" charset="-122"/>
            </a:endParaRPr>
          </a:p>
          <a:p>
            <a:pPr marL="0" indent="0">
              <a:buNone/>
            </a:pPr>
            <a:r>
              <a:rPr lang="zh-CN" altLang="en-US" sz="1800" dirty="0">
                <a:solidFill>
                  <a:schemeClr val="accent2"/>
                </a:solidFill>
                <a:latin typeface="黑体" panose="02010609060101010101" pitchFamily="2" charset="-122"/>
                <a:ea typeface="黑体" panose="02010609060101010101" pitchFamily="2" charset="-122"/>
              </a:rPr>
              <a:t>统计表明，行为面试法比传统的面试方法，如结构化面试法（</a:t>
            </a:r>
            <a:r>
              <a:rPr lang="en-US" altLang="zh-CN" sz="1800" dirty="0">
                <a:solidFill>
                  <a:schemeClr val="accent2"/>
                </a:solidFill>
                <a:latin typeface="黑体" panose="02010609060101010101" pitchFamily="2" charset="-122"/>
                <a:ea typeface="黑体" panose="02010609060101010101" pitchFamily="2" charset="-122"/>
              </a:rPr>
              <a:t>Structural Interview</a:t>
            </a:r>
            <a:r>
              <a:rPr lang="zh-CN" altLang="en-US" sz="1800" dirty="0">
                <a:solidFill>
                  <a:schemeClr val="accent2"/>
                </a:solidFill>
                <a:latin typeface="黑体" panose="02010609060101010101" pitchFamily="2" charset="-122"/>
                <a:ea typeface="黑体" panose="02010609060101010101" pitchFamily="2" charset="-122"/>
              </a:rPr>
              <a:t>）在衡量应聘者的经验和能力方面更准确。基于行为面试法作出的招人决定准确率高达</a:t>
            </a:r>
            <a:r>
              <a:rPr lang="en-US" altLang="zh-CN" sz="1800" dirty="0">
                <a:solidFill>
                  <a:schemeClr val="accent2"/>
                </a:solidFill>
                <a:latin typeface="黑体" panose="02010609060101010101" pitchFamily="2" charset="-122"/>
                <a:ea typeface="黑体" panose="02010609060101010101" pitchFamily="2" charset="-122"/>
              </a:rPr>
              <a:t>80%</a:t>
            </a:r>
            <a:r>
              <a:rPr lang="zh-CN" altLang="en-US" sz="1800" dirty="0">
                <a:solidFill>
                  <a:schemeClr val="accent2"/>
                </a:solidFill>
                <a:latin typeface="黑体" panose="02010609060101010101" pitchFamily="2" charset="-122"/>
                <a:ea typeface="黑体" panose="02010609060101010101" pitchFamily="2" charset="-122"/>
              </a:rPr>
              <a:t>，远远高出传统的面试方法。这也就是为什么现在大多数公司在</a:t>
            </a:r>
            <a:r>
              <a:rPr lang="zh-CN" altLang="en-US" sz="1800" dirty="0">
                <a:solidFill>
                  <a:srgbClr val="FF0000"/>
                </a:solidFill>
                <a:latin typeface="黑体" panose="02010609060101010101" pitchFamily="2" charset="-122"/>
                <a:ea typeface="黑体" panose="02010609060101010101" pitchFamily="2" charset="-122"/>
                <a:hlinkClick r:id="rId1"/>
              </a:rPr>
              <a:t>招聘</a:t>
            </a:r>
            <a:r>
              <a:rPr lang="zh-CN" altLang="en-US" sz="1800" dirty="0">
                <a:solidFill>
                  <a:schemeClr val="accent2"/>
                </a:solidFill>
                <a:latin typeface="黑体" panose="02010609060101010101" pitchFamily="2" charset="-122"/>
                <a:ea typeface="黑体" panose="02010609060101010101" pitchFamily="2" charset="-122"/>
              </a:rPr>
              <a:t>时或多或少地采取行为面试法。 </a:t>
            </a:r>
            <a:endParaRPr lang="zh-CN" altLang="en-US" sz="1800" dirty="0">
              <a:solidFill>
                <a:schemeClr val="accent2"/>
              </a:solidFill>
              <a:latin typeface="黑体" panose="02010609060101010101" pitchFamily="2" charset="-122"/>
              <a:ea typeface="黑体" panose="02010609060101010101" pitchFamily="2" charset="-122"/>
            </a:endParaRPr>
          </a:p>
          <a:p>
            <a:pPr marL="0" indent="0">
              <a:buNone/>
            </a:pPr>
            <a:endParaRPr lang="zh-CN" altLang="en-US" dirty="0"/>
          </a:p>
        </p:txBody>
      </p:sp>
      <p:sp>
        <p:nvSpPr>
          <p:cNvPr id="4" name="矩形 3"/>
          <p:cNvSpPr/>
          <p:nvPr/>
        </p:nvSpPr>
        <p:spPr>
          <a:xfrm>
            <a:off x="755576" y="1124744"/>
            <a:ext cx="676875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accent2"/>
                </a:solidFill>
              </a:rPr>
              <a:t>解析行为面试法</a:t>
            </a:r>
            <a:endParaRPr lang="zh-CN" altLang="en-US"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657" y="223309"/>
            <a:ext cx="8686800" cy="576064"/>
          </a:xfrm>
        </p:spPr>
        <p:txBody>
          <a:bodyPr>
            <a:normAutofit fontScale="90000"/>
          </a:bodyPr>
          <a:lstStyle/>
          <a:p>
            <a:pPr algn="l"/>
            <a:br>
              <a:rPr kumimoji="1" lang="en-US" altLang="zh-CN" b="1" dirty="0">
                <a:solidFill>
                  <a:schemeClr val="accent2"/>
                </a:solidFill>
                <a:latin typeface="Verdana" panose="020B0604030504040204" pitchFamily="34" charset="0"/>
                <a:ea typeface="楷体_GB2312" pitchFamily="49" charset="-122"/>
              </a:rPr>
            </a:br>
            <a:r>
              <a:rPr kumimoji="1" lang="zh-CN" altLang="en-US" sz="3600" b="1" dirty="0">
                <a:solidFill>
                  <a:schemeClr val="accent2"/>
                </a:solidFill>
                <a:latin typeface="Verdana" panose="020B0604030504040204" pitchFamily="34" charset="0"/>
                <a:ea typeface="楷体_GB2312" pitchFamily="49" charset="-122"/>
              </a:rPr>
              <a:t>四、面试过程中的技巧</a:t>
            </a:r>
            <a:br>
              <a:rPr kumimoji="1" lang="zh-CN" altLang="en-US" sz="3600" b="1" dirty="0">
                <a:solidFill>
                  <a:schemeClr val="accent2"/>
                </a:solidFill>
                <a:latin typeface="Verdana" panose="020B0604030504040204" pitchFamily="34" charset="0"/>
                <a:ea typeface="楷体_GB2312" pitchFamily="49" charset="-122"/>
              </a:rPr>
            </a:br>
            <a:endParaRPr lang="zh-CN" altLang="en-US" sz="3600" dirty="0"/>
          </a:p>
        </p:txBody>
      </p:sp>
      <p:sp>
        <p:nvSpPr>
          <p:cNvPr id="3" name="内容占位符 2"/>
          <p:cNvSpPr>
            <a:spLocks noGrp="1"/>
          </p:cNvSpPr>
          <p:nvPr>
            <p:ph idx="1"/>
          </p:nvPr>
        </p:nvSpPr>
        <p:spPr/>
        <p:txBody>
          <a:bodyPr>
            <a:normAutofit/>
          </a:bodyPr>
          <a:lstStyle/>
          <a:p>
            <a:pPr marL="0" indent="0">
              <a:buNone/>
            </a:pPr>
            <a:r>
              <a:rPr lang="en-US" altLang="zh-CN" sz="2400" dirty="0">
                <a:solidFill>
                  <a:schemeClr val="accent2"/>
                </a:solidFill>
                <a:latin typeface="+mn-ea"/>
              </a:rPr>
              <a:t>STAR</a:t>
            </a:r>
            <a:r>
              <a:rPr lang="zh-CN" altLang="en-US" sz="2400" dirty="0">
                <a:solidFill>
                  <a:schemeClr val="accent2"/>
                </a:solidFill>
                <a:latin typeface="+mn-ea"/>
              </a:rPr>
              <a:t>面试法则</a:t>
            </a:r>
            <a:endParaRPr lang="en-US" altLang="zh-CN" sz="2400" dirty="0">
              <a:solidFill>
                <a:schemeClr val="accent2"/>
              </a:solidFill>
              <a:latin typeface="+mn-ea"/>
            </a:endParaRPr>
          </a:p>
          <a:p>
            <a:pPr marL="0" indent="0">
              <a:buNone/>
            </a:pPr>
            <a:r>
              <a:rPr lang="zh-CN" altLang="en-US" sz="2400" dirty="0">
                <a:solidFill>
                  <a:schemeClr val="accent2"/>
                </a:solidFill>
                <a:latin typeface="+mn-ea"/>
              </a:rPr>
              <a:t>对</a:t>
            </a:r>
            <a:r>
              <a:rPr lang="en-US" altLang="zh-CN" sz="2400" dirty="0" err="1">
                <a:solidFill>
                  <a:schemeClr val="accent2"/>
                </a:solidFill>
                <a:latin typeface="+mn-ea"/>
              </a:rPr>
              <a:t>Behavioural</a:t>
            </a:r>
            <a:r>
              <a:rPr lang="en-US" altLang="zh-CN" sz="2400" dirty="0">
                <a:solidFill>
                  <a:schemeClr val="accent2"/>
                </a:solidFill>
                <a:latin typeface="+mn-ea"/>
              </a:rPr>
              <a:t>-based Interview questions</a:t>
            </a:r>
            <a:r>
              <a:rPr lang="zh-CN" altLang="en-US" sz="2400" dirty="0">
                <a:solidFill>
                  <a:schemeClr val="accent2"/>
                </a:solidFill>
                <a:latin typeface="+mn-ea"/>
              </a:rPr>
              <a:t>的回答，要极力做到“</a:t>
            </a:r>
            <a:r>
              <a:rPr lang="en-US" altLang="zh-CN" sz="2400" dirty="0">
                <a:solidFill>
                  <a:schemeClr val="accent2"/>
                </a:solidFill>
                <a:latin typeface="+mn-ea"/>
              </a:rPr>
              <a:t>STAR”</a:t>
            </a:r>
            <a:r>
              <a:rPr lang="zh-CN" altLang="en-US" sz="2400" dirty="0">
                <a:solidFill>
                  <a:schemeClr val="accent2"/>
                </a:solidFill>
                <a:latin typeface="+mn-ea"/>
              </a:rPr>
              <a:t>。</a:t>
            </a:r>
            <a:r>
              <a:rPr lang="en-US" altLang="zh-CN" sz="2400" dirty="0">
                <a:solidFill>
                  <a:schemeClr val="accent2"/>
                </a:solidFill>
                <a:latin typeface="+mn-ea"/>
              </a:rPr>
              <a:t>S</a:t>
            </a:r>
            <a:r>
              <a:rPr lang="zh-CN" altLang="en-US" sz="2400" dirty="0">
                <a:solidFill>
                  <a:schemeClr val="accent2"/>
                </a:solidFill>
                <a:latin typeface="+mn-ea"/>
              </a:rPr>
              <a:t>（</a:t>
            </a:r>
            <a:r>
              <a:rPr lang="en-US" altLang="zh-CN" sz="2400" dirty="0">
                <a:solidFill>
                  <a:schemeClr val="accent2"/>
                </a:solidFill>
                <a:latin typeface="+mn-ea"/>
              </a:rPr>
              <a:t>Situation that existed)</a:t>
            </a:r>
            <a:r>
              <a:rPr lang="zh-CN" altLang="en-US" sz="2400" dirty="0">
                <a:solidFill>
                  <a:schemeClr val="accent2"/>
                </a:solidFill>
                <a:latin typeface="+mn-ea"/>
              </a:rPr>
              <a:t>，</a:t>
            </a:r>
            <a:r>
              <a:rPr lang="en-US" altLang="zh-CN" sz="2400" dirty="0">
                <a:solidFill>
                  <a:schemeClr val="accent2"/>
                </a:solidFill>
                <a:latin typeface="+mn-ea"/>
              </a:rPr>
              <a:t>T</a:t>
            </a:r>
            <a:r>
              <a:rPr lang="zh-CN" altLang="en-US" sz="2400" dirty="0">
                <a:solidFill>
                  <a:schemeClr val="accent2"/>
                </a:solidFill>
                <a:latin typeface="+mn-ea"/>
              </a:rPr>
              <a:t>（</a:t>
            </a:r>
            <a:r>
              <a:rPr lang="en-US" altLang="zh-CN" sz="2400" dirty="0">
                <a:solidFill>
                  <a:schemeClr val="accent2"/>
                </a:solidFill>
                <a:latin typeface="+mn-ea"/>
              </a:rPr>
              <a:t>Task or problem to be undertaken</a:t>
            </a:r>
            <a:r>
              <a:rPr lang="zh-CN" altLang="en-US" sz="2400" dirty="0">
                <a:solidFill>
                  <a:schemeClr val="accent2"/>
                </a:solidFill>
                <a:latin typeface="+mn-ea"/>
              </a:rPr>
              <a:t>），</a:t>
            </a:r>
            <a:r>
              <a:rPr lang="en-US" altLang="zh-CN" sz="2400" dirty="0">
                <a:solidFill>
                  <a:schemeClr val="accent2"/>
                </a:solidFill>
                <a:latin typeface="+mn-ea"/>
              </a:rPr>
              <a:t>A</a:t>
            </a:r>
            <a:r>
              <a:rPr lang="zh-CN" altLang="en-US" sz="2400" dirty="0">
                <a:solidFill>
                  <a:schemeClr val="accent2"/>
                </a:solidFill>
                <a:latin typeface="+mn-ea"/>
              </a:rPr>
              <a:t>（</a:t>
            </a:r>
            <a:r>
              <a:rPr lang="en-US" altLang="zh-CN" sz="2400" dirty="0">
                <a:solidFill>
                  <a:schemeClr val="accent2"/>
                </a:solidFill>
                <a:latin typeface="+mn-ea"/>
              </a:rPr>
              <a:t>Action taken by yourself</a:t>
            </a:r>
            <a:r>
              <a:rPr lang="zh-CN" altLang="en-US" sz="2400" dirty="0">
                <a:solidFill>
                  <a:schemeClr val="accent2"/>
                </a:solidFill>
                <a:latin typeface="+mn-ea"/>
              </a:rPr>
              <a:t>）和</a:t>
            </a:r>
            <a:r>
              <a:rPr lang="en-US" altLang="zh-CN" sz="2400" dirty="0">
                <a:solidFill>
                  <a:schemeClr val="accent2"/>
                </a:solidFill>
                <a:latin typeface="+mn-ea"/>
              </a:rPr>
              <a:t>R</a:t>
            </a:r>
            <a:r>
              <a:rPr lang="zh-CN" altLang="en-US" sz="2400" dirty="0">
                <a:solidFill>
                  <a:schemeClr val="accent2"/>
                </a:solidFill>
                <a:latin typeface="+mn-ea"/>
              </a:rPr>
              <a:t>（</a:t>
            </a:r>
            <a:r>
              <a:rPr lang="en-US" altLang="zh-CN" sz="2400" dirty="0">
                <a:solidFill>
                  <a:schemeClr val="accent2"/>
                </a:solidFill>
                <a:latin typeface="+mn-ea"/>
              </a:rPr>
              <a:t>Result what happened</a:t>
            </a:r>
            <a:r>
              <a:rPr lang="zh-CN" altLang="en-US" sz="2400" dirty="0">
                <a:solidFill>
                  <a:schemeClr val="accent2"/>
                </a:solidFill>
                <a:latin typeface="+mn-ea"/>
              </a:rPr>
              <a:t>）；也就是对每一个问题，要讲一个小故事，当然是自己经历的真实的故事，包括：（</a:t>
            </a:r>
            <a:r>
              <a:rPr lang="en-US" altLang="zh-CN" sz="2400" dirty="0">
                <a:solidFill>
                  <a:schemeClr val="accent2"/>
                </a:solidFill>
                <a:latin typeface="+mn-ea"/>
              </a:rPr>
              <a:t>1</a:t>
            </a:r>
            <a:r>
              <a:rPr lang="zh-CN" altLang="en-US" sz="2400" dirty="0">
                <a:solidFill>
                  <a:schemeClr val="accent2"/>
                </a:solidFill>
                <a:latin typeface="+mn-ea"/>
              </a:rPr>
              <a:t>）发生的时间、地点、项目和涉及到的人员；（</a:t>
            </a:r>
            <a:r>
              <a:rPr lang="en-US" altLang="zh-CN" sz="2400" dirty="0">
                <a:solidFill>
                  <a:schemeClr val="accent2"/>
                </a:solidFill>
                <a:latin typeface="+mn-ea"/>
              </a:rPr>
              <a:t>2</a:t>
            </a:r>
            <a:r>
              <a:rPr lang="zh-CN" altLang="en-US" sz="2400" dirty="0">
                <a:solidFill>
                  <a:schemeClr val="accent2"/>
                </a:solidFill>
                <a:latin typeface="+mn-ea"/>
              </a:rPr>
              <a:t>）要完成的任务或遇到的问题；（</a:t>
            </a:r>
            <a:r>
              <a:rPr lang="en-US" altLang="zh-CN" sz="2400" dirty="0">
                <a:solidFill>
                  <a:schemeClr val="accent2"/>
                </a:solidFill>
                <a:latin typeface="+mn-ea"/>
              </a:rPr>
              <a:t>3</a:t>
            </a:r>
            <a:r>
              <a:rPr lang="zh-CN" altLang="en-US" sz="2400" dirty="0">
                <a:solidFill>
                  <a:schemeClr val="accent2"/>
                </a:solidFill>
                <a:latin typeface="+mn-ea"/>
              </a:rPr>
              <a:t>）自己采取了哪些步骤或行动；（</a:t>
            </a:r>
            <a:r>
              <a:rPr lang="en-US" altLang="zh-CN" sz="2400" dirty="0">
                <a:solidFill>
                  <a:schemeClr val="accent2"/>
                </a:solidFill>
                <a:latin typeface="+mn-ea"/>
              </a:rPr>
              <a:t>4</a:t>
            </a:r>
            <a:r>
              <a:rPr lang="zh-CN" altLang="en-US" sz="2400" dirty="0">
                <a:solidFill>
                  <a:schemeClr val="accent2"/>
                </a:solidFill>
                <a:latin typeface="+mn-ea"/>
              </a:rPr>
              <a:t>）得出了什么样的结果，取得了什么成就。所有这四大方面内容缺一不可，必须完整。 </a:t>
            </a:r>
            <a:endParaRPr lang="zh-CN" altLang="en-US" sz="2400" dirty="0">
              <a:solidFill>
                <a:schemeClr val="accent2"/>
              </a:solidFill>
              <a:latin typeface="+mn-ea"/>
            </a:endParaRPr>
          </a:p>
          <a:p>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爆炸形 1 16"/>
          <p:cNvSpPr/>
          <p:nvPr/>
        </p:nvSpPr>
        <p:spPr>
          <a:xfrm>
            <a:off x="3635896" y="1714932"/>
            <a:ext cx="1645879" cy="1170736"/>
          </a:xfrm>
          <a:prstGeom prst="irregularSeal1">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 name="标题 1"/>
          <p:cNvSpPr>
            <a:spLocks noGrp="1"/>
          </p:cNvSpPr>
          <p:nvPr>
            <p:ph type="title"/>
          </p:nvPr>
        </p:nvSpPr>
        <p:spPr>
          <a:xfrm>
            <a:off x="323528" y="274638"/>
            <a:ext cx="4824536" cy="418058"/>
          </a:xfrm>
        </p:spPr>
        <p:txBody>
          <a:bodyPr>
            <a:normAutofit fontScale="90000"/>
          </a:bodyPr>
          <a:lstStyle/>
          <a:p>
            <a:pPr algn="l"/>
            <a:br>
              <a:rPr kumimoji="1" lang="en-US" altLang="zh-CN" sz="3600" b="1" dirty="0">
                <a:solidFill>
                  <a:schemeClr val="accent2"/>
                </a:solidFill>
                <a:latin typeface="Verdana" panose="020B0604030504040204" pitchFamily="34" charset="0"/>
                <a:ea typeface="楷体_GB2312" pitchFamily="49" charset="-122"/>
              </a:rPr>
            </a:br>
            <a:br>
              <a:rPr kumimoji="1" lang="en-US" altLang="zh-CN" sz="3600" b="1" dirty="0">
                <a:solidFill>
                  <a:schemeClr val="accent2"/>
                </a:solidFill>
                <a:latin typeface="Verdana" panose="020B0604030504040204" pitchFamily="34" charset="0"/>
                <a:ea typeface="楷体_GB2312" pitchFamily="49" charset="-122"/>
              </a:rPr>
            </a:br>
            <a:r>
              <a:rPr kumimoji="1" lang="zh-CN" altLang="en-US" sz="3600" b="1" dirty="0">
                <a:solidFill>
                  <a:schemeClr val="accent2"/>
                </a:solidFill>
                <a:latin typeface="Verdana" panose="020B0604030504040204" pitchFamily="34" charset="0"/>
                <a:ea typeface="楷体_GB2312" pitchFamily="49" charset="-122"/>
              </a:rPr>
              <a:t>四、面试过程中的技巧</a:t>
            </a:r>
            <a:br>
              <a:rPr kumimoji="1" lang="zh-CN" altLang="en-US" b="1" dirty="0">
                <a:solidFill>
                  <a:schemeClr val="accent2"/>
                </a:solidFill>
                <a:latin typeface="Verdana" panose="020B0604030504040204" pitchFamily="34" charset="0"/>
                <a:ea typeface="楷体_GB2312" pitchFamily="49" charset="-122"/>
              </a:rPr>
            </a:br>
            <a:endParaRPr lang="zh-CN" altLang="en-US" dirty="0"/>
          </a:p>
        </p:txBody>
      </p:sp>
      <p:sp>
        <p:nvSpPr>
          <p:cNvPr id="3" name="内容占位符 2"/>
          <p:cNvSpPr>
            <a:spLocks noGrp="1"/>
          </p:cNvSpPr>
          <p:nvPr>
            <p:ph idx="1"/>
          </p:nvPr>
        </p:nvSpPr>
        <p:spPr/>
        <p:txBody>
          <a:bodyPr/>
          <a:lstStyle/>
          <a:p>
            <a:pPr marL="0" indent="0">
              <a:buNone/>
            </a:pPr>
            <a:endParaRPr lang="zh-CN" altLang="en-US" b="1" dirty="0"/>
          </a:p>
        </p:txBody>
      </p:sp>
      <p:sp>
        <p:nvSpPr>
          <p:cNvPr id="4" name="矩形 3"/>
          <p:cNvSpPr/>
          <p:nvPr/>
        </p:nvSpPr>
        <p:spPr>
          <a:xfrm>
            <a:off x="358426" y="764704"/>
            <a:ext cx="439248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accent2"/>
              </a:solidFill>
              <a:latin typeface="宋体" panose="02010600030101010101" pitchFamily="2" charset="-122"/>
            </a:endParaRPr>
          </a:p>
          <a:p>
            <a:pPr algn="ctr"/>
            <a:r>
              <a:rPr lang="zh-CN" altLang="en-US" dirty="0">
                <a:solidFill>
                  <a:schemeClr val="accent2"/>
                </a:solidFill>
                <a:latin typeface="宋体" panose="02010600030101010101" pitchFamily="2" charset="-122"/>
              </a:rPr>
              <a:t>面试追问的</a:t>
            </a:r>
            <a:r>
              <a:rPr lang="en-US" altLang="zh-CN" dirty="0">
                <a:solidFill>
                  <a:schemeClr val="accent2"/>
                </a:solidFill>
                <a:latin typeface="宋体" panose="02010600030101010101" pitchFamily="2" charset="-122"/>
              </a:rPr>
              <a:t>STAR</a:t>
            </a:r>
            <a:r>
              <a:rPr lang="zh-CN" altLang="en-US" dirty="0">
                <a:solidFill>
                  <a:schemeClr val="accent2"/>
                </a:solidFill>
                <a:latin typeface="宋体" panose="02010600030101010101" pitchFamily="2" charset="-122"/>
              </a:rPr>
              <a:t>法则</a:t>
            </a:r>
            <a:endParaRPr lang="zh-CN" altLang="en-US" dirty="0"/>
          </a:p>
        </p:txBody>
      </p:sp>
      <p:sp>
        <p:nvSpPr>
          <p:cNvPr id="7" name="十字星 6"/>
          <p:cNvSpPr/>
          <p:nvPr/>
        </p:nvSpPr>
        <p:spPr>
          <a:xfrm>
            <a:off x="2995274" y="2832532"/>
            <a:ext cx="2963479" cy="1892611"/>
          </a:xfrm>
          <a:prstGeom prst="star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爆炸形 1 7"/>
          <p:cNvSpPr/>
          <p:nvPr/>
        </p:nvSpPr>
        <p:spPr>
          <a:xfrm>
            <a:off x="1364747" y="2578411"/>
            <a:ext cx="1630527" cy="1584176"/>
          </a:xfrm>
          <a:prstGeom prst="irregularSeal1">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爆炸形 1 9"/>
          <p:cNvSpPr/>
          <p:nvPr/>
        </p:nvSpPr>
        <p:spPr>
          <a:xfrm>
            <a:off x="5876199" y="2885668"/>
            <a:ext cx="1584176" cy="1512168"/>
          </a:xfrm>
          <a:prstGeom prst="irregularSeal1">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爆炸形 1 10"/>
          <p:cNvSpPr/>
          <p:nvPr/>
        </p:nvSpPr>
        <p:spPr>
          <a:xfrm>
            <a:off x="3661391" y="4725143"/>
            <a:ext cx="1872208" cy="1179190"/>
          </a:xfrm>
          <a:prstGeom prst="irregularSeal1">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2" name="圆角矩形 11"/>
          <p:cNvSpPr/>
          <p:nvPr/>
        </p:nvSpPr>
        <p:spPr>
          <a:xfrm rot="11186774" flipV="1">
            <a:off x="1681075" y="3232273"/>
            <a:ext cx="749040" cy="284819"/>
          </a:xfrm>
          <a:prstGeom prst="roundRect">
            <a:avLst>
              <a:gd name="adj" fmla="val 364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C00000"/>
                </a:solidFill>
              </a:rPr>
              <a:t>Task </a:t>
            </a:r>
            <a:endParaRPr lang="en-US" altLang="zh-CN" dirty="0">
              <a:solidFill>
                <a:srgbClr val="C00000"/>
              </a:solidFill>
            </a:endParaRPr>
          </a:p>
          <a:p>
            <a:pPr algn="ctr"/>
            <a:r>
              <a:rPr lang="zh-CN" altLang="en-US" dirty="0">
                <a:solidFill>
                  <a:srgbClr val="C00000"/>
                </a:solidFill>
              </a:rPr>
              <a:t>任务</a:t>
            </a:r>
            <a:r>
              <a:rPr lang="en-US" altLang="zh-CN" dirty="0">
                <a:solidFill>
                  <a:srgbClr val="C00000"/>
                </a:solidFill>
              </a:rPr>
              <a:t> </a:t>
            </a:r>
            <a:endParaRPr lang="zh-CN" altLang="en-US" dirty="0">
              <a:solidFill>
                <a:srgbClr val="C00000"/>
              </a:solidFill>
            </a:endParaRPr>
          </a:p>
        </p:txBody>
      </p:sp>
      <p:sp>
        <p:nvSpPr>
          <p:cNvPr id="14" name="矩形 13"/>
          <p:cNvSpPr/>
          <p:nvPr/>
        </p:nvSpPr>
        <p:spPr>
          <a:xfrm>
            <a:off x="3878868" y="2240867"/>
            <a:ext cx="1125180" cy="18002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C00000"/>
                </a:solidFill>
              </a:rPr>
              <a:t>Situation</a:t>
            </a:r>
            <a:endParaRPr lang="en-US" altLang="zh-CN" dirty="0">
              <a:solidFill>
                <a:srgbClr val="C00000"/>
              </a:solidFill>
            </a:endParaRPr>
          </a:p>
          <a:p>
            <a:pPr algn="ctr"/>
            <a:r>
              <a:rPr lang="zh-CN" altLang="en-US" dirty="0">
                <a:solidFill>
                  <a:srgbClr val="C00000"/>
                </a:solidFill>
              </a:rPr>
              <a:t>情况</a:t>
            </a:r>
            <a:endParaRPr lang="zh-CN" altLang="en-US" dirty="0">
              <a:solidFill>
                <a:srgbClr val="C00000"/>
              </a:solidFill>
            </a:endParaRPr>
          </a:p>
        </p:txBody>
      </p:sp>
      <p:sp>
        <p:nvSpPr>
          <p:cNvPr id="15" name="矩形 14"/>
          <p:cNvSpPr/>
          <p:nvPr/>
        </p:nvSpPr>
        <p:spPr>
          <a:xfrm>
            <a:off x="6156176" y="3370498"/>
            <a:ext cx="792088" cy="408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C00000"/>
                </a:solidFill>
              </a:rPr>
              <a:t>Action</a:t>
            </a:r>
            <a:endParaRPr lang="en-US" altLang="zh-CN" dirty="0">
              <a:solidFill>
                <a:srgbClr val="C00000"/>
              </a:solidFill>
            </a:endParaRPr>
          </a:p>
          <a:p>
            <a:pPr algn="ctr"/>
            <a:r>
              <a:rPr lang="zh-CN" altLang="en-US" dirty="0">
                <a:solidFill>
                  <a:srgbClr val="C00000"/>
                </a:solidFill>
              </a:rPr>
              <a:t>行动</a:t>
            </a:r>
            <a:endParaRPr lang="zh-CN" altLang="en-US" dirty="0">
              <a:solidFill>
                <a:srgbClr val="C00000"/>
              </a:solidFill>
            </a:endParaRPr>
          </a:p>
        </p:txBody>
      </p:sp>
      <p:sp>
        <p:nvSpPr>
          <p:cNvPr id="16" name="矩形 15"/>
          <p:cNvSpPr/>
          <p:nvPr/>
        </p:nvSpPr>
        <p:spPr>
          <a:xfrm rot="235132">
            <a:off x="4129084" y="5239149"/>
            <a:ext cx="936823" cy="286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C00000"/>
                </a:solidFill>
              </a:rPr>
              <a:t>Result</a:t>
            </a:r>
            <a:endParaRPr lang="en-US" altLang="zh-CN" dirty="0">
              <a:solidFill>
                <a:srgbClr val="C00000"/>
              </a:solidFill>
            </a:endParaRPr>
          </a:p>
          <a:p>
            <a:pPr algn="ctr"/>
            <a:r>
              <a:rPr lang="zh-CN" altLang="en-US" dirty="0">
                <a:solidFill>
                  <a:srgbClr val="C00000"/>
                </a:solidFill>
              </a:rPr>
              <a:t>结果</a:t>
            </a:r>
            <a:endParaRPr lang="en-US" altLang="zh-CN" dirty="0">
              <a:solidFill>
                <a:srgbClr val="C00000"/>
              </a:solidFill>
            </a:endParaRPr>
          </a:p>
          <a:p>
            <a:pPr algn="ctr"/>
            <a:endParaRPr lang="zh-CN" altLang="en-US" dirty="0">
              <a:solidFill>
                <a:srgbClr val="C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052736"/>
            <a:ext cx="8147248" cy="5073427"/>
          </a:xfrm>
        </p:spPr>
        <p:txBody>
          <a:bodyPr>
            <a:normAutofit fontScale="47500" lnSpcReduction="20000"/>
          </a:bodyPr>
          <a:lstStyle/>
          <a:p>
            <a:r>
              <a:rPr lang="zh-CN" altLang="en-US" dirty="0">
                <a:solidFill>
                  <a:schemeClr val="accent2"/>
                </a:solidFill>
                <a:latin typeface="宋体" panose="02010600030101010101" pitchFamily="2" charset="-122"/>
                <a:ea typeface="宋体" panose="02010600030101010101" pitchFamily="2" charset="-122"/>
              </a:rPr>
              <a:t>例如：企业需要招聘一个业务代表，而应聘者的资料上写着自己在某一年做过销售冠军，某一年销售业绩过百万等。</a:t>
            </a:r>
            <a:endParaRPr lang="zh-CN" altLang="en-US" dirty="0">
              <a:solidFill>
                <a:schemeClr val="accent2"/>
              </a:solidFill>
              <a:latin typeface="宋体" panose="02010600030101010101" pitchFamily="2" charset="-122"/>
              <a:ea typeface="宋体" panose="02010600030101010101" pitchFamily="2" charset="-122"/>
            </a:endParaRPr>
          </a:p>
          <a:p>
            <a:r>
              <a:rPr lang="zh-CN" altLang="en-US" dirty="0">
                <a:solidFill>
                  <a:schemeClr val="accent2"/>
                </a:solidFill>
                <a:latin typeface="宋体" panose="02010600030101010101" pitchFamily="2" charset="-122"/>
                <a:ea typeface="宋体" panose="02010600030101010101" pitchFamily="2" charset="-122"/>
              </a:rPr>
              <a:t>    我们是不是就简单地凭借这些资料认为该应聘者就是一名优秀的业务人员，就一定能适合自己企业的情况？当然不是。</a:t>
            </a:r>
            <a:endParaRPr lang="zh-CN" altLang="en-US" dirty="0">
              <a:solidFill>
                <a:schemeClr val="accent2"/>
              </a:solidFill>
              <a:latin typeface="宋体" panose="02010600030101010101" pitchFamily="2" charset="-122"/>
              <a:ea typeface="宋体" panose="02010600030101010101" pitchFamily="2" charset="-122"/>
            </a:endParaRPr>
          </a:p>
          <a:p>
            <a:r>
              <a:rPr lang="zh-CN" altLang="en-US" dirty="0">
                <a:solidFill>
                  <a:schemeClr val="accent2"/>
                </a:solidFill>
                <a:latin typeface="宋体" panose="02010600030101010101" pitchFamily="2" charset="-122"/>
                <a:ea typeface="宋体" panose="02010600030101010101" pitchFamily="2" charset="-122"/>
              </a:rPr>
              <a:t>    我们首先要了解该应聘者取得上述业绩是在一个什么样的背景（</a:t>
            </a:r>
            <a:r>
              <a:rPr lang="en-US" altLang="zh-CN" dirty="0">
                <a:solidFill>
                  <a:schemeClr val="accent2"/>
                </a:solidFill>
                <a:latin typeface="宋体" panose="02010600030101010101" pitchFamily="2" charset="-122"/>
                <a:ea typeface="宋体" panose="02010600030101010101" pitchFamily="2" charset="-122"/>
              </a:rPr>
              <a:t>SITUATION</a:t>
            </a:r>
            <a:r>
              <a:rPr lang="zh-CN" altLang="en-US" dirty="0">
                <a:solidFill>
                  <a:schemeClr val="accent2"/>
                </a:solidFill>
                <a:latin typeface="宋体" panose="02010600030101010101" pitchFamily="2" charset="-122"/>
                <a:ea typeface="宋体" panose="02010600030101010101" pitchFamily="2" charset="-122"/>
              </a:rPr>
              <a:t>）之下，包括他所销售的产品的行业特点，市场需求情况，销售渠道，利润率等问题，通过不断地发问，可以全面了解该应聘者取得优秀业绩的前提，从而获知所取得的业绩有多少是与应聘者个人有关，多少是和市场的状况、行业的特点有关。</a:t>
            </a:r>
            <a:endParaRPr lang="zh-CN" altLang="en-US" dirty="0">
              <a:solidFill>
                <a:schemeClr val="accent2"/>
              </a:solidFill>
              <a:latin typeface="宋体" panose="02010600030101010101" pitchFamily="2" charset="-122"/>
              <a:ea typeface="宋体" panose="02010600030101010101" pitchFamily="2" charset="-122"/>
            </a:endParaRPr>
          </a:p>
          <a:p>
            <a:r>
              <a:rPr lang="zh-CN" altLang="en-US" dirty="0">
                <a:solidFill>
                  <a:schemeClr val="accent2"/>
                </a:solidFill>
                <a:latin typeface="宋体" panose="02010600030101010101" pitchFamily="2" charset="-122"/>
                <a:ea typeface="宋体" panose="02010600030101010101" pitchFamily="2" charset="-122"/>
              </a:rPr>
              <a:t>    进而，我们要了解该应聘者为了完成业务工作，都有哪些工作任务（</a:t>
            </a:r>
            <a:r>
              <a:rPr lang="en-US" altLang="zh-CN" dirty="0">
                <a:solidFill>
                  <a:schemeClr val="accent2"/>
                </a:solidFill>
                <a:latin typeface="宋体" panose="02010600030101010101" pitchFamily="2" charset="-122"/>
                <a:ea typeface="宋体" panose="02010600030101010101" pitchFamily="2" charset="-122"/>
              </a:rPr>
              <a:t>TASK</a:t>
            </a:r>
            <a:r>
              <a:rPr lang="zh-CN" altLang="en-US" dirty="0">
                <a:solidFill>
                  <a:schemeClr val="accent2"/>
                </a:solidFill>
                <a:latin typeface="宋体" panose="02010600030101010101" pitchFamily="2" charset="-122"/>
                <a:ea typeface="宋体" panose="02010600030101010101" pitchFamily="2" charset="-122"/>
              </a:rPr>
              <a:t>），每项任务的具体内容是什么样的。通过这些可以了解他的工作经历和工作经验，以确定他所从事的工作与获得的经验是否适合现在所空缺的职位，更好使工作与人配合起来。</a:t>
            </a:r>
            <a:endParaRPr lang="zh-CN" altLang="en-US" dirty="0">
              <a:solidFill>
                <a:schemeClr val="accent2"/>
              </a:solidFill>
              <a:latin typeface="宋体" panose="02010600030101010101" pitchFamily="2" charset="-122"/>
              <a:ea typeface="宋体" panose="02010600030101010101" pitchFamily="2" charset="-122"/>
            </a:endParaRPr>
          </a:p>
          <a:p>
            <a:r>
              <a:rPr lang="zh-CN" altLang="en-US" dirty="0">
                <a:solidFill>
                  <a:schemeClr val="accent2"/>
                </a:solidFill>
                <a:latin typeface="宋体" panose="02010600030101010101" pitchFamily="2" charset="-122"/>
                <a:ea typeface="宋体" panose="02010600030101010101" pitchFamily="2" charset="-122"/>
              </a:rPr>
              <a:t>    了解工作任务之后，继续了解该应聘者为了完成这些任务所采取的行动（</a:t>
            </a:r>
            <a:r>
              <a:rPr lang="en-US" altLang="zh-CN" dirty="0">
                <a:solidFill>
                  <a:schemeClr val="accent2"/>
                </a:solidFill>
                <a:latin typeface="宋体" panose="02010600030101010101" pitchFamily="2" charset="-122"/>
                <a:ea typeface="宋体" panose="02010600030101010101" pitchFamily="2" charset="-122"/>
              </a:rPr>
              <a:t>ACTION</a:t>
            </a:r>
            <a:r>
              <a:rPr lang="zh-CN" altLang="en-US" dirty="0">
                <a:solidFill>
                  <a:schemeClr val="accent2"/>
                </a:solidFill>
                <a:latin typeface="宋体" panose="02010600030101010101" pitchFamily="2" charset="-122"/>
                <a:ea typeface="宋体" panose="02010600030101010101" pitchFamily="2" charset="-122"/>
              </a:rPr>
              <a:t>），即了解他是如何完成工作的，都采取了哪些行动，所采取的行动是如何帮助他完成工作的。通过这些，我们可以进一步了解他的工作方式、思维方式和行为方式，这是我们非常希望获得的信息。</a:t>
            </a:r>
            <a:endParaRPr lang="zh-CN" altLang="en-US" dirty="0">
              <a:solidFill>
                <a:schemeClr val="accent2"/>
              </a:solidFill>
              <a:latin typeface="宋体" panose="02010600030101010101" pitchFamily="2" charset="-122"/>
              <a:ea typeface="宋体" panose="02010600030101010101" pitchFamily="2" charset="-122"/>
            </a:endParaRPr>
          </a:p>
          <a:p>
            <a:r>
              <a:rPr lang="zh-CN" altLang="en-US" dirty="0">
                <a:solidFill>
                  <a:schemeClr val="accent2"/>
                </a:solidFill>
                <a:latin typeface="宋体" panose="02010600030101010101" pitchFamily="2" charset="-122"/>
                <a:ea typeface="宋体" panose="02010600030101010101" pitchFamily="2" charset="-122"/>
              </a:rPr>
              <a:t>    最后，我们才来关注结果（</a:t>
            </a:r>
            <a:r>
              <a:rPr lang="en-US" altLang="zh-CN" dirty="0">
                <a:solidFill>
                  <a:schemeClr val="accent2"/>
                </a:solidFill>
                <a:latin typeface="宋体" panose="02010600030101010101" pitchFamily="2" charset="-122"/>
                <a:ea typeface="宋体" panose="02010600030101010101" pitchFamily="2" charset="-122"/>
              </a:rPr>
              <a:t>RESULT</a:t>
            </a:r>
            <a:r>
              <a:rPr lang="zh-CN" altLang="en-US" dirty="0">
                <a:solidFill>
                  <a:schemeClr val="accent2"/>
                </a:solidFill>
                <a:latin typeface="宋体" panose="02010600030101010101" pitchFamily="2" charset="-122"/>
                <a:ea typeface="宋体" panose="02010600030101010101" pitchFamily="2" charset="-122"/>
              </a:rPr>
              <a:t>），每项任务在采取了行动之后的结果是什么，是好还是不好，好是因为什么，不好又是因为什么。</a:t>
            </a:r>
            <a:endParaRPr lang="zh-CN" altLang="en-US" dirty="0">
              <a:solidFill>
                <a:schemeClr val="accent2"/>
              </a:solidFill>
              <a:latin typeface="宋体" panose="02010600030101010101" pitchFamily="2" charset="-122"/>
              <a:ea typeface="宋体" panose="02010600030101010101" pitchFamily="2" charset="-122"/>
            </a:endParaRPr>
          </a:p>
          <a:p>
            <a:r>
              <a:rPr lang="zh-CN" altLang="en-US" dirty="0">
                <a:solidFill>
                  <a:schemeClr val="accent2"/>
                </a:solidFill>
                <a:latin typeface="宋体" panose="02010600030101010101" pitchFamily="2" charset="-122"/>
                <a:ea typeface="宋体" panose="02010600030101010101" pitchFamily="2" charset="-122"/>
              </a:rPr>
              <a:t>    这样，通过</a:t>
            </a:r>
            <a:r>
              <a:rPr lang="en-US" altLang="zh-CN" dirty="0">
                <a:solidFill>
                  <a:schemeClr val="accent2"/>
                </a:solidFill>
                <a:latin typeface="宋体" panose="02010600030101010101" pitchFamily="2" charset="-122"/>
                <a:ea typeface="宋体" panose="02010600030101010101" pitchFamily="2" charset="-122"/>
              </a:rPr>
              <a:t>STAR</a:t>
            </a:r>
            <a:r>
              <a:rPr lang="zh-CN" altLang="en-US" dirty="0">
                <a:solidFill>
                  <a:schemeClr val="accent2"/>
                </a:solidFill>
                <a:latin typeface="宋体" panose="02010600030101010101" pitchFamily="2" charset="-122"/>
                <a:ea typeface="宋体" panose="02010600030101010101" pitchFamily="2" charset="-122"/>
              </a:rPr>
              <a:t>式发问的四个步骤，一步步将应聘者的陈述引向深入，一步步挖掘出应聘者潜在的信息，为企业更好的决策提供正确和全面的参考，既是对企业负责（招聘到合适的人才），也是对应聘者负责（帮助他尽可能地展现自我，推销自我），获得一个双赢的局面。</a:t>
            </a:r>
            <a:endParaRPr lang="zh-CN" altLang="en-US" dirty="0">
              <a:solidFill>
                <a:schemeClr val="accent2"/>
              </a:solidFill>
              <a:latin typeface="宋体" panose="02010600030101010101" pitchFamily="2" charset="-122"/>
              <a:ea typeface="宋体" panose="02010600030101010101" pitchFamily="2" charset="-122"/>
            </a:endParaRPr>
          </a:p>
          <a:p>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8421" y="332656"/>
            <a:ext cx="9001000" cy="1138138"/>
          </a:xfrm>
        </p:spPr>
        <p:txBody>
          <a:bodyPr>
            <a:normAutofit/>
          </a:bodyPr>
          <a:lstStyle/>
          <a:p>
            <a:pPr algn="l"/>
            <a:r>
              <a:rPr lang="zh-CN" altLang="en-US" sz="3200" b="1" dirty="0">
                <a:solidFill>
                  <a:srgbClr val="C00000"/>
                </a:solidFill>
                <a:latin typeface="楷体_GB2312" pitchFamily="49" charset="-122"/>
                <a:ea typeface="楷体_GB2312" pitchFamily="49" charset="-122"/>
              </a:rPr>
              <a:t>面试中注意事件</a:t>
            </a:r>
            <a:br>
              <a:rPr lang="en-US" altLang="zh-CN" sz="3200" b="1" dirty="0">
                <a:latin typeface="楷体_GB2312" pitchFamily="49" charset="-122"/>
                <a:ea typeface="楷体_GB2312" pitchFamily="49" charset="-122"/>
              </a:rPr>
            </a:br>
            <a:endParaRPr lang="zh-CN" altLang="en-US" sz="3200" b="1" dirty="0">
              <a:latin typeface="楷体_GB2312" pitchFamily="49" charset="-122"/>
              <a:ea typeface="楷体_GB2312" pitchFamily="49" charset="-122"/>
            </a:endParaRPr>
          </a:p>
        </p:txBody>
      </p:sp>
      <p:sp>
        <p:nvSpPr>
          <p:cNvPr id="3" name="内容占位符 2"/>
          <p:cNvSpPr>
            <a:spLocks noGrp="1"/>
          </p:cNvSpPr>
          <p:nvPr>
            <p:ph idx="1"/>
          </p:nvPr>
        </p:nvSpPr>
        <p:spPr/>
        <p:txBody>
          <a:bodyPr/>
          <a:lstStyle/>
          <a:p>
            <a:pPr>
              <a:lnSpc>
                <a:spcPct val="90000"/>
              </a:lnSpc>
              <a:buFont typeface="Wingdings" panose="05000000000000000000" pitchFamily="2" charset="2"/>
              <a:buChar char="Ø"/>
            </a:pPr>
            <a:r>
              <a:rPr lang="zh-CN" altLang="en-US" dirty="0">
                <a:solidFill>
                  <a:schemeClr val="accent2"/>
                </a:solidFill>
                <a:latin typeface="宋体" panose="02010600030101010101" pitchFamily="2" charset="-122"/>
              </a:rPr>
              <a:t>注意倾听，</a:t>
            </a:r>
            <a:r>
              <a:rPr lang="en-US" altLang="zh-CN" dirty="0">
                <a:solidFill>
                  <a:schemeClr val="accent2"/>
                </a:solidFill>
                <a:latin typeface="宋体" panose="02010600030101010101" pitchFamily="2" charset="-122"/>
              </a:rPr>
              <a:t>8020</a:t>
            </a:r>
            <a:r>
              <a:rPr lang="zh-CN" altLang="en-US" dirty="0">
                <a:solidFill>
                  <a:schemeClr val="accent2"/>
                </a:solidFill>
                <a:latin typeface="宋体" panose="02010600030101010101" pitchFamily="2" charset="-122"/>
              </a:rPr>
              <a:t>原则；</a:t>
            </a:r>
            <a:endParaRPr lang="zh-CN" altLang="en-US" dirty="0">
              <a:solidFill>
                <a:schemeClr val="accent2"/>
              </a:solidFill>
              <a:latin typeface="宋体" panose="02010600030101010101" pitchFamily="2" charset="-122"/>
            </a:endParaRPr>
          </a:p>
          <a:p>
            <a:pPr>
              <a:lnSpc>
                <a:spcPct val="90000"/>
              </a:lnSpc>
              <a:buFont typeface="Wingdings" panose="05000000000000000000" pitchFamily="2" charset="2"/>
              <a:buChar char="Ø"/>
            </a:pPr>
            <a:r>
              <a:rPr lang="zh-CN" altLang="en-US" dirty="0">
                <a:solidFill>
                  <a:schemeClr val="accent2"/>
                </a:solidFill>
                <a:latin typeface="宋体" panose="02010600030101010101" pitchFamily="2" charset="-122"/>
              </a:rPr>
              <a:t>详细询问简历中的疑点；</a:t>
            </a:r>
            <a:endParaRPr lang="zh-CN" altLang="en-US" dirty="0">
              <a:solidFill>
                <a:schemeClr val="accent2"/>
              </a:solidFill>
              <a:latin typeface="宋体" panose="02010600030101010101" pitchFamily="2" charset="-122"/>
            </a:endParaRPr>
          </a:p>
          <a:p>
            <a:pPr>
              <a:lnSpc>
                <a:spcPct val="90000"/>
              </a:lnSpc>
              <a:buFont typeface="Wingdings" panose="05000000000000000000" pitchFamily="2" charset="2"/>
              <a:buChar char="Ø"/>
            </a:pPr>
            <a:r>
              <a:rPr lang="zh-CN" altLang="en-US" dirty="0">
                <a:solidFill>
                  <a:schemeClr val="accent2"/>
                </a:solidFill>
                <a:latin typeface="宋体" panose="02010600030101010101" pitchFamily="2" charset="-122"/>
              </a:rPr>
              <a:t>追问离职原因，判断公司能否满足其要求；</a:t>
            </a:r>
            <a:endParaRPr lang="zh-CN" altLang="en-US" dirty="0">
              <a:solidFill>
                <a:schemeClr val="accent2"/>
              </a:solidFill>
              <a:latin typeface="宋体" panose="02010600030101010101" pitchFamily="2" charset="-122"/>
            </a:endParaRPr>
          </a:p>
          <a:p>
            <a:pPr>
              <a:lnSpc>
                <a:spcPct val="90000"/>
              </a:lnSpc>
              <a:buFont typeface="Wingdings" panose="05000000000000000000" pitchFamily="2" charset="2"/>
              <a:buChar char="Ø"/>
            </a:pPr>
            <a:r>
              <a:rPr lang="zh-CN" altLang="en-US" dirty="0">
                <a:solidFill>
                  <a:schemeClr val="accent2"/>
                </a:solidFill>
                <a:latin typeface="宋体" panose="02010600030101010101" pitchFamily="2" charset="-122"/>
              </a:rPr>
              <a:t>观察应聘者无意识行为；</a:t>
            </a:r>
            <a:endParaRPr lang="zh-CN" altLang="en-US" dirty="0">
              <a:solidFill>
                <a:schemeClr val="accent2"/>
              </a:solidFill>
              <a:latin typeface="宋体" panose="02010600030101010101" pitchFamily="2" charset="-122"/>
            </a:endParaRPr>
          </a:p>
          <a:p>
            <a:pPr>
              <a:lnSpc>
                <a:spcPct val="90000"/>
              </a:lnSpc>
              <a:buFont typeface="Wingdings" panose="05000000000000000000" pitchFamily="2" charset="2"/>
              <a:buChar char="Ø"/>
            </a:pPr>
            <a:r>
              <a:rPr lang="zh-CN" altLang="en-US" dirty="0">
                <a:solidFill>
                  <a:schemeClr val="accent2"/>
                </a:solidFill>
                <a:latin typeface="宋体" panose="02010600030101010101" pitchFamily="2" charset="-122"/>
              </a:rPr>
              <a:t>维护应聘者的自尊；</a:t>
            </a:r>
            <a:endParaRPr lang="zh-CN" altLang="en-US" dirty="0">
              <a:solidFill>
                <a:schemeClr val="accent2"/>
              </a:solidFill>
              <a:latin typeface="宋体" panose="02010600030101010101" pitchFamily="2" charset="-122"/>
            </a:endParaRPr>
          </a:p>
          <a:p>
            <a:pPr>
              <a:lnSpc>
                <a:spcPct val="90000"/>
              </a:lnSpc>
              <a:buFont typeface="Wingdings" panose="05000000000000000000" pitchFamily="2" charset="2"/>
              <a:buChar char="Ø"/>
            </a:pPr>
            <a:r>
              <a:rPr lang="zh-CN" altLang="en-US" dirty="0">
                <a:solidFill>
                  <a:schemeClr val="accent2"/>
                </a:solidFill>
                <a:latin typeface="宋体" panose="02010600030101010101" pitchFamily="2" charset="-122"/>
              </a:rPr>
              <a:t>允许对方有时间提问；</a:t>
            </a:r>
            <a:endParaRPr lang="zh-CN" altLang="en-US" dirty="0">
              <a:solidFill>
                <a:schemeClr val="accent2"/>
              </a:solidFill>
              <a:latin typeface="宋体" panose="02010600030101010101" pitchFamily="2" charset="-122"/>
            </a:endParaRPr>
          </a:p>
          <a:p>
            <a:pPr>
              <a:lnSpc>
                <a:spcPct val="90000"/>
              </a:lnSpc>
              <a:buFont typeface="Wingdings" panose="05000000000000000000" pitchFamily="2" charset="2"/>
              <a:buChar char="Ø"/>
            </a:pPr>
            <a:r>
              <a:rPr lang="zh-CN" altLang="en-US" dirty="0">
                <a:solidFill>
                  <a:schemeClr val="accent2"/>
                </a:solidFill>
                <a:latin typeface="宋体" panose="02010600030101010101" pitchFamily="2" charset="-122"/>
              </a:rPr>
              <a:t>就相关疑点准备背景调查</a:t>
            </a: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6660232" cy="922114"/>
          </a:xfrm>
        </p:spPr>
        <p:txBody>
          <a:bodyPr>
            <a:normAutofit/>
          </a:bodyPr>
          <a:lstStyle/>
          <a:p>
            <a:pPr algn="l"/>
            <a:r>
              <a:rPr lang="zh-CN" altLang="en-US" sz="3200" b="1" dirty="0">
                <a:solidFill>
                  <a:srgbClr val="C00000"/>
                </a:solidFill>
                <a:latin typeface="楷体_GB2312" pitchFamily="49" charset="-122"/>
                <a:ea typeface="楷体_GB2312" pitchFamily="49" charset="-122"/>
              </a:rPr>
              <a:t>五、面试中存在的误区</a:t>
            </a:r>
            <a:endParaRPr lang="zh-CN" altLang="en-US" sz="3200" b="1" dirty="0">
              <a:solidFill>
                <a:srgbClr val="C00000"/>
              </a:solidFill>
              <a:latin typeface="楷体_GB2312" pitchFamily="49" charset="-122"/>
              <a:ea typeface="楷体_GB2312" pitchFamily="49" charset="-122"/>
            </a:endParaRPr>
          </a:p>
        </p:txBody>
      </p:sp>
      <p:sp>
        <p:nvSpPr>
          <p:cNvPr id="3" name="内容占位符 2"/>
          <p:cNvSpPr>
            <a:spLocks noGrp="1"/>
          </p:cNvSpPr>
          <p:nvPr>
            <p:ph idx="1"/>
          </p:nvPr>
        </p:nvSpPr>
        <p:spPr/>
        <p:txBody>
          <a:bodyPr/>
          <a:lstStyle/>
          <a:p>
            <a:pPr>
              <a:buFont typeface="Wingdings" panose="05000000000000000000" pitchFamily="2" charset="2"/>
              <a:buChar char="Ø"/>
            </a:pPr>
            <a:r>
              <a:rPr lang="zh-CN" altLang="en-US" dirty="0">
                <a:solidFill>
                  <a:schemeClr val="accent2"/>
                </a:solidFill>
              </a:rPr>
              <a:t>晕轮效应</a:t>
            </a:r>
            <a:endParaRPr lang="zh-CN" altLang="en-US" dirty="0">
              <a:solidFill>
                <a:schemeClr val="accent2"/>
              </a:solidFill>
            </a:endParaRPr>
          </a:p>
          <a:p>
            <a:pPr>
              <a:buFont typeface="Wingdings" panose="05000000000000000000" pitchFamily="2" charset="2"/>
              <a:buChar char="Ø"/>
            </a:pPr>
            <a:r>
              <a:rPr lang="zh-CN" altLang="en-US" dirty="0">
                <a:solidFill>
                  <a:schemeClr val="accent2"/>
                </a:solidFill>
              </a:rPr>
              <a:t>首因效应</a:t>
            </a:r>
            <a:endParaRPr lang="zh-CN" altLang="en-US" dirty="0">
              <a:solidFill>
                <a:schemeClr val="accent2"/>
              </a:solidFill>
            </a:endParaRPr>
          </a:p>
          <a:p>
            <a:pPr>
              <a:buFont typeface="Wingdings" panose="05000000000000000000" pitchFamily="2" charset="2"/>
              <a:buChar char="Ø"/>
            </a:pPr>
            <a:r>
              <a:rPr lang="zh-CN" altLang="en-US" dirty="0">
                <a:solidFill>
                  <a:schemeClr val="accent2"/>
                </a:solidFill>
              </a:rPr>
              <a:t>刻板印象</a:t>
            </a:r>
            <a:endParaRPr lang="zh-CN" altLang="en-US" dirty="0">
              <a:solidFill>
                <a:schemeClr val="accent2"/>
              </a:solidFill>
            </a:endParaRPr>
          </a:p>
          <a:p>
            <a:pPr>
              <a:buFont typeface="Wingdings" panose="05000000000000000000" pitchFamily="2" charset="2"/>
              <a:buChar char="Ø"/>
            </a:pPr>
            <a:r>
              <a:rPr lang="zh-CN" altLang="en-US" dirty="0">
                <a:solidFill>
                  <a:schemeClr val="accent2"/>
                </a:solidFill>
              </a:rPr>
              <a:t>非结构性面谈</a:t>
            </a:r>
            <a:endParaRPr lang="zh-CN" altLang="en-US" dirty="0">
              <a:solidFill>
                <a:schemeClr val="accent2"/>
              </a:solidFill>
            </a:endParaRPr>
          </a:p>
          <a:p>
            <a:pPr>
              <a:buFont typeface="Wingdings" panose="05000000000000000000" pitchFamily="2" charset="2"/>
              <a:buChar char="Ø"/>
            </a:pPr>
            <a:r>
              <a:rPr lang="zh-CN" altLang="en-US" dirty="0">
                <a:solidFill>
                  <a:schemeClr val="accent2"/>
                </a:solidFill>
              </a:rPr>
              <a:t>反映性方法</a:t>
            </a:r>
            <a:endParaRPr lang="zh-CN" altLang="en-US" dirty="0">
              <a:solidFill>
                <a:schemeClr val="accent2"/>
              </a:solidFill>
            </a:endParaRPr>
          </a:p>
          <a:p>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p:txBody>
          <a:bodyPr/>
          <a:lstStyle/>
          <a:p>
            <a:pPr marL="609600" indent="-609600">
              <a:buFontTx/>
              <a:buAutoNum type="ea1ChsPlain"/>
            </a:pPr>
            <a:r>
              <a:rPr kumimoji="1" lang="zh-CN" altLang="en-US" b="1" dirty="0">
                <a:solidFill>
                  <a:schemeClr val="accent2"/>
                </a:solidFill>
                <a:latin typeface="Arial" panose="020B0604020202020204" pitchFamily="34" charset="0"/>
                <a:ea typeface="楷体_GB2312" pitchFamily="49" charset="-122"/>
              </a:rPr>
              <a:t>、公司人才招聘及流程讲解</a:t>
            </a:r>
            <a:endParaRPr kumimoji="1" lang="zh-CN" altLang="en-US" b="1" dirty="0">
              <a:solidFill>
                <a:schemeClr val="accent2"/>
              </a:solidFill>
              <a:latin typeface="楷体_GB2312" pitchFamily="49" charset="-122"/>
              <a:ea typeface="楷体_GB2312" pitchFamily="49" charset="-122"/>
            </a:endParaRPr>
          </a:p>
          <a:p>
            <a:pPr marL="609600" indent="-609600">
              <a:buFontTx/>
              <a:buAutoNum type="ea1ChsPlain"/>
            </a:pPr>
            <a:r>
              <a:rPr kumimoji="1" lang="zh-CN" altLang="en-US" b="1" dirty="0">
                <a:solidFill>
                  <a:schemeClr val="accent2"/>
                </a:solidFill>
                <a:latin typeface="楷体_GB2312" pitchFamily="49" charset="-122"/>
                <a:ea typeface="楷体_GB2312" pitchFamily="49" charset="-122"/>
              </a:rPr>
              <a:t>、简历筛选的技巧</a:t>
            </a:r>
            <a:endParaRPr kumimoji="1" lang="zh-CN" altLang="en-US" b="1" dirty="0">
              <a:solidFill>
                <a:schemeClr val="accent2"/>
              </a:solidFill>
              <a:latin typeface="楷体_GB2312" pitchFamily="49" charset="-122"/>
              <a:ea typeface="楷体_GB2312" pitchFamily="49" charset="-122"/>
            </a:endParaRPr>
          </a:p>
          <a:p>
            <a:pPr marL="609600" indent="-609600">
              <a:buFontTx/>
              <a:buAutoNum type="ea1ChsPlain"/>
            </a:pPr>
            <a:r>
              <a:rPr kumimoji="1" lang="zh-CN" altLang="en-US" b="1" dirty="0">
                <a:solidFill>
                  <a:schemeClr val="accent2"/>
                </a:solidFill>
                <a:latin typeface="楷体_GB2312" pitchFamily="49" charset="-122"/>
                <a:ea typeface="楷体_GB2312" pitchFamily="49" charset="-122"/>
              </a:rPr>
              <a:t>、面试前的准备</a:t>
            </a:r>
            <a:endParaRPr kumimoji="1" lang="zh-CN" altLang="en-US" b="1" dirty="0">
              <a:solidFill>
                <a:schemeClr val="accent2"/>
              </a:solidFill>
              <a:latin typeface="楷体_GB2312" pitchFamily="49" charset="-122"/>
              <a:ea typeface="楷体_GB2312" pitchFamily="49" charset="-122"/>
            </a:endParaRPr>
          </a:p>
          <a:p>
            <a:pPr marL="609600" indent="-609600">
              <a:buFontTx/>
              <a:buAutoNum type="ea1ChsPlain"/>
            </a:pPr>
            <a:r>
              <a:rPr kumimoji="1" lang="zh-CN" altLang="en-US" b="1" dirty="0">
                <a:solidFill>
                  <a:schemeClr val="accent2"/>
                </a:solidFill>
                <a:latin typeface="楷体_GB2312" pitchFamily="49" charset="-122"/>
                <a:ea typeface="楷体_GB2312" pitchFamily="49" charset="-122"/>
              </a:rPr>
              <a:t>、面试过程中的技巧</a:t>
            </a:r>
            <a:endParaRPr kumimoji="1" lang="zh-CN" altLang="en-US" b="1" dirty="0">
              <a:solidFill>
                <a:schemeClr val="accent2"/>
              </a:solidFill>
              <a:latin typeface="楷体_GB2312" pitchFamily="49" charset="-122"/>
              <a:ea typeface="楷体_GB2312" pitchFamily="49" charset="-122"/>
            </a:endParaRPr>
          </a:p>
          <a:p>
            <a:pPr marL="609600" indent="-609600">
              <a:buFontTx/>
              <a:buAutoNum type="ea1ChsPlain"/>
            </a:pPr>
            <a:r>
              <a:rPr kumimoji="1" lang="zh-CN" altLang="en-US" b="1" dirty="0">
                <a:solidFill>
                  <a:schemeClr val="accent2"/>
                </a:solidFill>
                <a:latin typeface="楷体_GB2312" pitchFamily="49" charset="-122"/>
                <a:ea typeface="楷体_GB2312" pitchFamily="49" charset="-122"/>
              </a:rPr>
              <a:t>、面试中存在的误区</a:t>
            </a:r>
            <a:endParaRPr kumimoji="1" lang="zh-CN" altLang="en-US" b="1" dirty="0">
              <a:solidFill>
                <a:schemeClr val="accent2"/>
              </a:solidFill>
              <a:latin typeface="楷体_GB2312" pitchFamily="49" charset="-122"/>
              <a:ea typeface="楷体_GB2312" pitchFamily="49" charset="-122"/>
            </a:endParaRPr>
          </a:p>
          <a:p>
            <a:pPr marL="609600" indent="-609600">
              <a:buFontTx/>
              <a:buAutoNum type="ea1ChsPlain"/>
            </a:pPr>
            <a:r>
              <a:rPr kumimoji="1" lang="zh-CN" altLang="en-US" b="1" dirty="0">
                <a:solidFill>
                  <a:schemeClr val="accent2"/>
                </a:solidFill>
                <a:latin typeface="楷体_GB2312" pitchFamily="49" charset="-122"/>
                <a:ea typeface="楷体_GB2312" pitchFamily="49" charset="-122"/>
              </a:rPr>
              <a:t>、典型案例讨论</a:t>
            </a:r>
            <a:endParaRPr kumimoji="1" lang="zh-CN" altLang="en-US" b="1" dirty="0">
              <a:solidFill>
                <a:schemeClr val="accent2"/>
              </a:solidFill>
              <a:latin typeface="楷体_GB2312" pitchFamily="49" charset="-122"/>
              <a:ea typeface="楷体_GB2312" pitchFamily="49" charset="-122"/>
            </a:endParaRPr>
          </a:p>
          <a:p>
            <a:endParaRPr lang="zh-CN" altLang="en-US" dirty="0"/>
          </a:p>
        </p:txBody>
      </p:sp>
      <p:sp>
        <p:nvSpPr>
          <p:cNvPr id="6" name="Rectangle 2"/>
          <p:cNvSpPr>
            <a:spLocks noChangeArrowheads="1"/>
          </p:cNvSpPr>
          <p:nvPr/>
        </p:nvSpPr>
        <p:spPr bwMode="auto">
          <a:xfrm>
            <a:off x="26118" y="604838"/>
            <a:ext cx="3479082"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20000"/>
              </a:lnSpc>
              <a:spcBef>
                <a:spcPct val="20000"/>
              </a:spcBef>
              <a:buFont typeface="Wingdings" panose="05000000000000000000" pitchFamily="2" charset="2"/>
              <a:buNone/>
              <a:defRPr/>
            </a:pPr>
            <a:r>
              <a:rPr lang="zh-CN" altLang="en-US" sz="3200" b="1" dirty="0">
                <a:solidFill>
                  <a:schemeClr val="accent2"/>
                </a:solidFill>
                <a:effectLst>
                  <a:outerShdw blurRad="38100" dist="38100" dir="2700000" algn="tl">
                    <a:srgbClr val="C0C0C0"/>
                  </a:outerShdw>
                </a:effectLst>
                <a:latin typeface="楷体_GB2312" pitchFamily="49" charset="-122"/>
                <a:ea typeface="楷体_GB2312" pitchFamily="49" charset="-122"/>
              </a:rPr>
              <a:t>目    录</a:t>
            </a:r>
            <a:endParaRPr lang="zh-CN" altLang="en-US" sz="3200" b="1" dirty="0">
              <a:solidFill>
                <a:schemeClr val="accent2"/>
              </a:solidFill>
              <a:effectLst>
                <a:outerShdw blurRad="38100" dist="38100" dir="2700000" algn="tl">
                  <a:srgbClr val="C0C0C0"/>
                </a:outerShdw>
              </a:effectLst>
              <a:latin typeface="楷体_GB2312" pitchFamily="49" charset="-122"/>
              <a:ea typeface="楷体_GB2312" pitchFamily="49" charset="-122"/>
            </a:endParaRPr>
          </a:p>
        </p:txBody>
      </p:sp>
      <p:cxnSp>
        <p:nvCxnSpPr>
          <p:cNvPr id="4" name="直接连接符 3"/>
          <p:cNvCxnSpPr/>
          <p:nvPr/>
        </p:nvCxnSpPr>
        <p:spPr>
          <a:xfrm>
            <a:off x="26118" y="1196752"/>
            <a:ext cx="382580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5148064" cy="994122"/>
          </a:xfrm>
        </p:spPr>
        <p:txBody>
          <a:bodyPr>
            <a:normAutofit fontScale="90000"/>
          </a:bodyPr>
          <a:lstStyle/>
          <a:p>
            <a:pPr algn="l"/>
            <a:br>
              <a:rPr kumimoji="1" lang="en-US" altLang="zh-CN" b="1" dirty="0">
                <a:solidFill>
                  <a:schemeClr val="accent2"/>
                </a:solidFill>
                <a:latin typeface="Verdana" panose="020B0604030504040204" pitchFamily="34" charset="0"/>
                <a:ea typeface="楷体_GB2312" pitchFamily="49" charset="-122"/>
              </a:rPr>
            </a:br>
            <a:r>
              <a:rPr kumimoji="1" lang="zh-CN" altLang="en-US" sz="3600" b="1" dirty="0">
                <a:solidFill>
                  <a:schemeClr val="accent2"/>
                </a:solidFill>
                <a:latin typeface="楷体_GB2312" pitchFamily="49" charset="-122"/>
                <a:ea typeface="楷体_GB2312" pitchFamily="49" charset="-122"/>
              </a:rPr>
              <a:t>六、典型案例讨论</a:t>
            </a:r>
            <a:br>
              <a:rPr lang="zh-CN" altLang="en-US" dirty="0">
                <a:solidFill>
                  <a:schemeClr val="accent2"/>
                </a:solidFill>
                <a:latin typeface="楷体_GB2312" pitchFamily="49" charset="-122"/>
                <a:ea typeface="楷体_GB2312" pitchFamily="49" charset="-122"/>
              </a:rPr>
            </a:br>
            <a:endParaRPr lang="zh-CN" altLang="en-US" dirty="0">
              <a:latin typeface="楷体_GB2312" pitchFamily="49" charset="-122"/>
              <a:ea typeface="楷体_GB2312" pitchFamily="49" charset="-122"/>
            </a:endParaRPr>
          </a:p>
        </p:txBody>
      </p:sp>
      <p:sp>
        <p:nvSpPr>
          <p:cNvPr id="3" name="内容占位符 2"/>
          <p:cNvSpPr>
            <a:spLocks noGrp="1"/>
          </p:cNvSpPr>
          <p:nvPr>
            <p:ph idx="1"/>
          </p:nvPr>
        </p:nvSpPr>
        <p:spPr/>
        <p:txBody>
          <a:bodyPr>
            <a:normAutofit/>
          </a:bodyPr>
          <a:lstStyle/>
          <a:p>
            <a:pPr marL="0" indent="0">
              <a:buNone/>
            </a:pPr>
            <a:r>
              <a:rPr lang="zh-CN" altLang="en-US" sz="1800" dirty="0">
                <a:solidFill>
                  <a:schemeClr val="accent2"/>
                </a:solidFill>
                <a:latin typeface="宋体" panose="02010600030101010101" pitchFamily="2" charset="-122"/>
              </a:rPr>
              <a:t>一个风雪交加的晚上，一家特快专递公司要送一个非常重要的包裹给客户，送包裹的员工快到客户家时才发现，这位客户住在山顶上大雪已经封死了上山的必经之路，而约定包裹送达的最后期限马上就要到了！于是这位员工当机立断，在没有请示公司的情况下自己作主雇了一架直升飞机，并且自己用信用卡支付了所有费用，把包裹送了上去。客户感动万分，马上向当地媒体通报了这件事，于是这家公司声名大振。</a:t>
            </a:r>
            <a:endParaRPr lang="zh-CN" altLang="en-US" sz="1800" dirty="0">
              <a:solidFill>
                <a:schemeClr val="accent2"/>
              </a:solidFill>
              <a:latin typeface="宋体" panose="02010600030101010101" pitchFamily="2" charset="-122"/>
            </a:endParaRPr>
          </a:p>
          <a:p>
            <a:pPr marL="0" indent="0">
              <a:buNone/>
            </a:pPr>
            <a:r>
              <a:rPr lang="zh-CN" altLang="en-US" sz="1800" dirty="0">
                <a:solidFill>
                  <a:schemeClr val="accent2"/>
                </a:solidFill>
                <a:latin typeface="+mn-ea"/>
              </a:rPr>
              <a:t>问题：</a:t>
            </a:r>
            <a:br>
              <a:rPr lang="zh-CN" altLang="en-US" sz="1800" dirty="0">
                <a:solidFill>
                  <a:schemeClr val="accent2"/>
                </a:solidFill>
                <a:latin typeface="+mn-ea"/>
              </a:rPr>
            </a:br>
            <a:r>
              <a:rPr lang="en-US" altLang="zh-CN" sz="1800" dirty="0">
                <a:solidFill>
                  <a:schemeClr val="accent2"/>
                </a:solidFill>
                <a:latin typeface="+mn-ea"/>
              </a:rPr>
              <a:t>1</a:t>
            </a:r>
            <a:r>
              <a:rPr lang="zh-CN" altLang="en-US" sz="1800" dirty="0">
                <a:solidFill>
                  <a:schemeClr val="accent2"/>
                </a:solidFill>
                <a:latin typeface="+mn-ea"/>
              </a:rPr>
              <a:t>、评价这位员工的行为。</a:t>
            </a:r>
            <a:endParaRPr lang="en-US" altLang="zh-CN" sz="1800" dirty="0">
              <a:solidFill>
                <a:schemeClr val="accent2"/>
              </a:solidFill>
              <a:latin typeface="+mn-ea"/>
            </a:endParaRPr>
          </a:p>
          <a:p>
            <a:pPr marL="0" indent="0">
              <a:buNone/>
            </a:pPr>
            <a:endParaRPr lang="zh-CN" altLang="en-US" sz="1800" dirty="0">
              <a:solidFill>
                <a:schemeClr val="accent2"/>
              </a:solidFill>
              <a:latin typeface="+mn-ea"/>
            </a:endParaRPr>
          </a:p>
          <a:p>
            <a:pPr marL="0" indent="0">
              <a:buNone/>
            </a:pPr>
            <a:r>
              <a:rPr lang="en-US" altLang="zh-CN" sz="1800" dirty="0">
                <a:solidFill>
                  <a:schemeClr val="accent2"/>
                </a:solidFill>
                <a:latin typeface="+mn-ea"/>
              </a:rPr>
              <a:t>2</a:t>
            </a:r>
            <a:r>
              <a:rPr lang="zh-CN" altLang="en-US" sz="1800" dirty="0">
                <a:solidFill>
                  <a:schemeClr val="accent2"/>
                </a:solidFill>
                <a:latin typeface="+mn-ea"/>
              </a:rPr>
              <a:t>、分析这个案例中折射出的该公司管理文化与制度。</a:t>
            </a:r>
            <a:endParaRPr lang="en-US" altLang="zh-CN" sz="1800" dirty="0">
              <a:solidFill>
                <a:schemeClr val="accent2"/>
              </a:solidFill>
              <a:latin typeface="+mn-ea"/>
            </a:endParaRPr>
          </a:p>
          <a:p>
            <a:pPr marL="0" indent="0">
              <a:buNone/>
            </a:pPr>
            <a:r>
              <a:rPr lang="en-US" altLang="zh-CN" sz="1800" dirty="0">
                <a:solidFill>
                  <a:schemeClr val="accent2"/>
                </a:solidFill>
                <a:latin typeface="+mn-ea"/>
              </a:rPr>
              <a:t>3</a:t>
            </a:r>
            <a:r>
              <a:rPr lang="zh-CN" altLang="en-US" sz="1800" dirty="0">
                <a:solidFill>
                  <a:schemeClr val="accent2"/>
                </a:solidFill>
                <a:latin typeface="+mn-ea"/>
              </a:rPr>
              <a:t>、如果你是经理，如何处理此事</a:t>
            </a:r>
            <a:r>
              <a:rPr lang="zh-CN" altLang="en-US" dirty="0">
                <a:solidFill>
                  <a:schemeClr val="accent2"/>
                </a:solidFill>
                <a:latin typeface="宋体" panose="02010600030101010101" pitchFamily="2" charset="-122"/>
              </a:rPr>
              <a:t>？</a:t>
            </a:r>
            <a:endParaRPr lang="zh-CN" altLang="en-US" dirty="0">
              <a:solidFill>
                <a:schemeClr val="accent2"/>
              </a:solidFill>
              <a:latin typeface="宋体" panose="02010600030101010101" pitchFamily="2" charset="-122"/>
            </a:endParaRPr>
          </a:p>
          <a:p>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32656"/>
            <a:ext cx="8614792" cy="706090"/>
          </a:xfrm>
        </p:spPr>
        <p:txBody>
          <a:bodyPr>
            <a:normAutofit/>
          </a:bodyPr>
          <a:lstStyle/>
          <a:p>
            <a:pPr algn="l"/>
            <a:r>
              <a:rPr lang="zh-CN" altLang="en-US" sz="3200" b="1" dirty="0">
                <a:solidFill>
                  <a:srgbClr val="C00000"/>
                </a:solidFill>
                <a:latin typeface="楷体_GB2312" pitchFamily="49" charset="-122"/>
                <a:ea typeface="楷体_GB2312" pitchFamily="49" charset="-122"/>
              </a:rPr>
              <a:t>六、典型案例讨论</a:t>
            </a:r>
            <a:endParaRPr lang="zh-CN" altLang="en-US" sz="3200" b="1" dirty="0">
              <a:solidFill>
                <a:srgbClr val="C00000"/>
              </a:solidFill>
              <a:latin typeface="楷体_GB2312" pitchFamily="49" charset="-122"/>
              <a:ea typeface="楷体_GB2312" pitchFamily="49" charset="-122"/>
            </a:endParaRPr>
          </a:p>
        </p:txBody>
      </p:sp>
      <p:sp>
        <p:nvSpPr>
          <p:cNvPr id="3" name="内容占位符 2"/>
          <p:cNvSpPr>
            <a:spLocks noGrp="1"/>
          </p:cNvSpPr>
          <p:nvPr>
            <p:ph idx="1"/>
          </p:nvPr>
        </p:nvSpPr>
        <p:spPr/>
        <p:txBody>
          <a:bodyPr>
            <a:normAutofit/>
          </a:bodyPr>
          <a:lstStyle/>
          <a:p>
            <a:pPr marL="0" indent="0">
              <a:lnSpc>
                <a:spcPct val="90000"/>
              </a:lnSpc>
              <a:buNone/>
            </a:pPr>
            <a:r>
              <a:rPr lang="en-US" altLang="zh-CN" sz="1800" dirty="0">
                <a:solidFill>
                  <a:schemeClr val="accent2"/>
                </a:solidFill>
                <a:latin typeface="+mn-ea"/>
              </a:rPr>
              <a:t>1</a:t>
            </a:r>
            <a:r>
              <a:rPr lang="zh-CN" altLang="en-US" sz="1800" dirty="0">
                <a:solidFill>
                  <a:schemeClr val="accent2"/>
                </a:solidFill>
                <a:latin typeface="+mn-ea"/>
              </a:rPr>
              <a:t>、</a:t>
            </a:r>
            <a:r>
              <a:rPr lang="zh-CN" altLang="en-US" sz="1800" b="1" dirty="0">
                <a:solidFill>
                  <a:schemeClr val="accent2"/>
                </a:solidFill>
                <a:latin typeface="+mn-ea"/>
              </a:rPr>
              <a:t>这位员工的行为</a:t>
            </a:r>
            <a:endParaRPr lang="zh-CN" altLang="en-US" sz="1800" b="1" dirty="0">
              <a:solidFill>
                <a:schemeClr val="accent2"/>
              </a:solidFill>
              <a:latin typeface="+mn-ea"/>
            </a:endParaRPr>
          </a:p>
          <a:p>
            <a:pPr marL="0" indent="0">
              <a:lnSpc>
                <a:spcPct val="90000"/>
              </a:lnSpc>
              <a:buNone/>
            </a:pPr>
            <a:r>
              <a:rPr lang="zh-CN" altLang="en-US" sz="1800" dirty="0">
                <a:solidFill>
                  <a:schemeClr val="accent2"/>
                </a:solidFill>
                <a:latin typeface="+mn-ea"/>
              </a:rPr>
              <a:t>过：没有经过请示就擅自决定， 应小惩</a:t>
            </a:r>
            <a:br>
              <a:rPr lang="zh-CN" altLang="en-US" sz="1800" dirty="0">
                <a:solidFill>
                  <a:schemeClr val="accent2"/>
                </a:solidFill>
                <a:latin typeface="+mn-ea"/>
              </a:rPr>
            </a:br>
            <a:r>
              <a:rPr lang="zh-CN" altLang="en-US" sz="1800" dirty="0">
                <a:solidFill>
                  <a:schemeClr val="accent2"/>
                </a:solidFill>
                <a:latin typeface="+mn-ea"/>
              </a:rPr>
              <a:t>功：最终保持了公司一贯的良好信誉，应大奖</a:t>
            </a:r>
            <a:br>
              <a:rPr lang="zh-CN" altLang="en-US" sz="1800" dirty="0">
                <a:solidFill>
                  <a:schemeClr val="accent2"/>
                </a:solidFill>
                <a:latin typeface="+mn-ea"/>
              </a:rPr>
            </a:br>
            <a:r>
              <a:rPr lang="zh-CN" altLang="en-US" sz="1800" dirty="0">
                <a:solidFill>
                  <a:schemeClr val="accent2"/>
                </a:solidFill>
                <a:latin typeface="+mn-ea"/>
              </a:rPr>
              <a:t>功 </a:t>
            </a:r>
            <a:r>
              <a:rPr lang="en-US" altLang="zh-CN" sz="1800" dirty="0">
                <a:solidFill>
                  <a:schemeClr val="accent2"/>
                </a:solidFill>
                <a:latin typeface="+mn-ea"/>
              </a:rPr>
              <a:t>&gt; </a:t>
            </a:r>
            <a:r>
              <a:rPr lang="zh-CN" altLang="en-US" sz="1800" dirty="0">
                <a:solidFill>
                  <a:schemeClr val="accent2"/>
                </a:solidFill>
                <a:latin typeface="+mn-ea"/>
              </a:rPr>
              <a:t>过</a:t>
            </a:r>
            <a:endParaRPr lang="en-US" altLang="zh-CN" sz="1800" dirty="0">
              <a:solidFill>
                <a:schemeClr val="accent2"/>
              </a:solidFill>
              <a:latin typeface="+mn-ea"/>
            </a:endParaRPr>
          </a:p>
          <a:p>
            <a:pPr marL="0" indent="0">
              <a:lnSpc>
                <a:spcPct val="90000"/>
              </a:lnSpc>
              <a:buNone/>
            </a:pPr>
            <a:endParaRPr lang="zh-CN" altLang="en-US" sz="1800" dirty="0">
              <a:solidFill>
                <a:schemeClr val="accent2"/>
              </a:solidFill>
              <a:latin typeface="+mn-ea"/>
            </a:endParaRPr>
          </a:p>
          <a:p>
            <a:pPr marL="0" indent="0">
              <a:lnSpc>
                <a:spcPct val="90000"/>
              </a:lnSpc>
              <a:buNone/>
            </a:pPr>
            <a:r>
              <a:rPr lang="en-US" altLang="zh-CN" sz="1800" dirty="0">
                <a:solidFill>
                  <a:schemeClr val="accent2"/>
                </a:solidFill>
                <a:latin typeface="+mn-ea"/>
              </a:rPr>
              <a:t>2</a:t>
            </a:r>
            <a:r>
              <a:rPr lang="zh-CN" altLang="en-US" sz="1800" dirty="0">
                <a:solidFill>
                  <a:schemeClr val="accent2"/>
                </a:solidFill>
                <a:latin typeface="+mn-ea"/>
              </a:rPr>
              <a:t>、折射出该公司一贯的信誉，将信誉视为公司的生命，并且成功将此观念灌输给每一位员工，企业文化、理念深深印入员工心里，这与公司</a:t>
            </a:r>
            <a:r>
              <a:rPr lang="en-US" altLang="zh-CN" sz="1800" dirty="0">
                <a:solidFill>
                  <a:schemeClr val="accent2"/>
                </a:solidFill>
                <a:latin typeface="+mn-ea"/>
              </a:rPr>
              <a:t>HR</a:t>
            </a:r>
            <a:r>
              <a:rPr lang="zh-CN" altLang="en-US" sz="1800" dirty="0">
                <a:solidFill>
                  <a:schemeClr val="accent2"/>
                </a:solidFill>
                <a:latin typeface="+mn-ea"/>
              </a:rPr>
              <a:t>以及领导、企业氛围等等离不开关系。</a:t>
            </a:r>
            <a:endParaRPr lang="en-US" altLang="zh-CN" sz="1800" dirty="0">
              <a:solidFill>
                <a:schemeClr val="accent2"/>
              </a:solidFill>
              <a:latin typeface="+mn-ea"/>
            </a:endParaRPr>
          </a:p>
          <a:p>
            <a:pPr marL="0" indent="0">
              <a:lnSpc>
                <a:spcPct val="90000"/>
              </a:lnSpc>
              <a:buNone/>
            </a:pPr>
            <a:endParaRPr lang="zh-CN" altLang="en-US" sz="1800" dirty="0">
              <a:solidFill>
                <a:schemeClr val="accent2"/>
              </a:solidFill>
              <a:latin typeface="+mn-ea"/>
            </a:endParaRPr>
          </a:p>
          <a:p>
            <a:pPr marL="0" indent="0">
              <a:lnSpc>
                <a:spcPct val="90000"/>
              </a:lnSpc>
              <a:buNone/>
            </a:pPr>
            <a:r>
              <a:rPr lang="en-US" altLang="zh-CN" sz="1800" dirty="0">
                <a:solidFill>
                  <a:schemeClr val="accent2"/>
                </a:solidFill>
                <a:latin typeface="+mn-ea"/>
              </a:rPr>
              <a:t>3</a:t>
            </a:r>
            <a:r>
              <a:rPr lang="zh-CN" altLang="en-US" sz="1800" dirty="0">
                <a:solidFill>
                  <a:schemeClr val="accent2"/>
                </a:solidFill>
                <a:latin typeface="+mn-ea"/>
              </a:rPr>
              <a:t>、我是经理，小惩大奖，最后实质上是奖励，但不能不小惩，必须告诉员工在这样的情况下最好是先请示，再执行。</a:t>
            </a:r>
            <a:endParaRPr lang="zh-CN" altLang="en-US" sz="1800" dirty="0">
              <a:solidFill>
                <a:schemeClr val="accent2"/>
              </a:solidFill>
              <a:latin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p:nvPr>
            <p:ph type="ctrTitle"/>
          </p:nvPr>
        </p:nvSpPr>
        <p:spPr/>
        <p:txBody>
          <a:bodyPr/>
          <a:p>
            <a:endParaRPr lang="zh-CN" altLang="en-US"/>
          </a:p>
        </p:txBody>
      </p:sp>
      <p:pic>
        <p:nvPicPr>
          <p:cNvPr id="4" name="图片 3" descr="插图"/>
          <p:cNvPicPr>
            <a:picLocks noChangeAspect="1"/>
          </p:cNvPicPr>
          <p:nvPr/>
        </p:nvPicPr>
        <p:blipFill>
          <a:blip r:embed="rId1"/>
          <a:stretch>
            <a:fillRect/>
          </a:stretch>
        </p:blipFill>
        <p:spPr>
          <a:xfrm>
            <a:off x="685800" y="836930"/>
            <a:ext cx="7903845" cy="54165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a:xfrm>
            <a:off x="251520" y="692696"/>
            <a:ext cx="8435280" cy="5433467"/>
          </a:xfrm>
        </p:spPr>
        <p:txBody>
          <a:bodyPr/>
          <a:lstStyle/>
          <a:p>
            <a:pPr marL="0" indent="0">
              <a:buNone/>
            </a:pPr>
            <a:r>
              <a:rPr lang="zh-CN" altLang="en-US" b="1" dirty="0">
                <a:solidFill>
                  <a:schemeClr val="accent2"/>
                </a:solidFill>
                <a:ea typeface="楷体_GB2312" pitchFamily="49" charset="-122"/>
              </a:rPr>
              <a:t>一、公司人才招聘及流程讲解</a:t>
            </a:r>
            <a:endParaRPr lang="zh-CN" altLang="en-US" b="1" dirty="0">
              <a:solidFill>
                <a:schemeClr val="accent2"/>
              </a:solidFill>
              <a:ea typeface="楷体_GB2312" pitchFamily="49" charset="-122"/>
            </a:endParaRPr>
          </a:p>
          <a:p>
            <a:pPr marL="0" indent="0">
              <a:buNone/>
            </a:pPr>
            <a:endParaRPr lang="zh-CN" altLang="en-US" dirty="0"/>
          </a:p>
        </p:txBody>
      </p:sp>
      <p:sp>
        <p:nvSpPr>
          <p:cNvPr id="3" name="TextBox 2"/>
          <p:cNvSpPr txBox="1"/>
          <p:nvPr/>
        </p:nvSpPr>
        <p:spPr>
          <a:xfrm>
            <a:off x="5334471" y="1268760"/>
            <a:ext cx="461665" cy="288032"/>
          </a:xfrm>
          <a:prstGeom prst="rect">
            <a:avLst/>
          </a:prstGeom>
          <a:noFill/>
        </p:spPr>
        <p:txBody>
          <a:bodyPr vert="eaVert" wrap="square" rtlCol="0">
            <a:spAutoFit/>
          </a:bodyPr>
          <a:lstStyle/>
          <a:p>
            <a:endParaRPr lang="zh-CN" altLang="en-US" dirty="0"/>
          </a:p>
        </p:txBody>
      </p:sp>
      <p:sp>
        <p:nvSpPr>
          <p:cNvPr id="8" name="Rectangle 14"/>
          <p:cNvSpPr>
            <a:spLocks noChangeArrowheads="1"/>
          </p:cNvSpPr>
          <p:nvPr/>
        </p:nvSpPr>
        <p:spPr bwMode="auto">
          <a:xfrm>
            <a:off x="712751" y="1556792"/>
            <a:ext cx="5477737"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zh-CN" altLang="en-US" sz="2000" b="1" dirty="0">
                <a:solidFill>
                  <a:schemeClr val="accent2"/>
                </a:solidFill>
                <a:latin typeface="Times New Roman" panose="02020603050405020304" pitchFamily="18" charset="0"/>
                <a:ea typeface="宋体" panose="02010600030101010101" pitchFamily="2" charset="-122"/>
              </a:rPr>
              <a:t>公司人事招聘工作内容</a:t>
            </a:r>
            <a:endParaRPr lang="zh-CN" altLang="en-US" sz="2000" b="1" dirty="0">
              <a:solidFill>
                <a:schemeClr val="accent2"/>
              </a:solidFill>
              <a:latin typeface="Times New Roman" panose="02020603050405020304" pitchFamily="18" charset="0"/>
              <a:ea typeface="宋体" panose="02010600030101010101" pitchFamily="2" charset="-122"/>
            </a:endParaRPr>
          </a:p>
        </p:txBody>
      </p:sp>
      <p:grpSp>
        <p:nvGrpSpPr>
          <p:cNvPr id="9" name="Group 3"/>
          <p:cNvGrpSpPr/>
          <p:nvPr/>
        </p:nvGrpSpPr>
        <p:grpSpPr bwMode="auto">
          <a:xfrm>
            <a:off x="611560" y="1974850"/>
            <a:ext cx="7264028" cy="1886771"/>
            <a:chOff x="816" y="1296"/>
            <a:chExt cx="4512" cy="1097"/>
          </a:xfrm>
        </p:grpSpPr>
        <p:sp>
          <p:nvSpPr>
            <p:cNvPr id="10" name="AutoShape 4"/>
            <p:cNvSpPr/>
            <p:nvPr/>
          </p:nvSpPr>
          <p:spPr bwMode="auto">
            <a:xfrm>
              <a:off x="1632" y="1488"/>
              <a:ext cx="288" cy="768"/>
            </a:xfrm>
            <a:prstGeom prst="leftBrace">
              <a:avLst>
                <a:gd name="adj1" fmla="val 22222"/>
                <a:gd name="adj2" fmla="val 50000"/>
              </a:avLst>
            </a:prstGeom>
            <a:noFill/>
            <a:ln w="9525">
              <a:solidFill>
                <a:schemeClr val="accent2"/>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000">
                <a:latin typeface="Verdana" panose="020B0604030504040204" pitchFamily="34" charset="0"/>
                <a:ea typeface="宋体" panose="02010600030101010101" pitchFamily="2" charset="-122"/>
              </a:endParaRPr>
            </a:p>
          </p:txBody>
        </p:sp>
        <p:sp>
          <p:nvSpPr>
            <p:cNvPr id="11" name="Text Box 5"/>
            <p:cNvSpPr txBox="1">
              <a:spLocks noChangeArrowheads="1"/>
            </p:cNvSpPr>
            <p:nvPr/>
          </p:nvSpPr>
          <p:spPr bwMode="auto">
            <a:xfrm>
              <a:off x="816" y="1680"/>
              <a:ext cx="76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华文楷体" panose="02010600040101010101" pitchFamily="2" charset="-122"/>
                  <a:ea typeface="华文楷体" panose="02010600040101010101" pitchFamily="2" charset="-122"/>
                </a:defRPr>
              </a:lvl1pPr>
              <a:lvl2pPr marL="742950" indent="-285750" eaLnBrk="0" hangingPunct="0">
                <a:defRPr sz="2400">
                  <a:solidFill>
                    <a:schemeClr val="tx1"/>
                  </a:solidFill>
                  <a:latin typeface="华文楷体" panose="02010600040101010101" pitchFamily="2" charset="-122"/>
                  <a:ea typeface="华文楷体" panose="02010600040101010101" pitchFamily="2" charset="-122"/>
                </a:defRPr>
              </a:lvl2pPr>
              <a:lvl3pPr marL="1143000" indent="-228600" eaLnBrk="0" hangingPunct="0">
                <a:defRPr sz="2400">
                  <a:solidFill>
                    <a:schemeClr val="tx1"/>
                  </a:solidFill>
                  <a:latin typeface="华文楷体" panose="02010600040101010101" pitchFamily="2" charset="-122"/>
                  <a:ea typeface="华文楷体" panose="02010600040101010101" pitchFamily="2" charset="-122"/>
                </a:defRPr>
              </a:lvl3pPr>
              <a:lvl4pPr marL="1600200" indent="-228600" eaLnBrk="0" hangingPunct="0">
                <a:defRPr sz="2400">
                  <a:solidFill>
                    <a:schemeClr val="tx1"/>
                  </a:solidFill>
                  <a:latin typeface="华文楷体" panose="02010600040101010101" pitchFamily="2" charset="-122"/>
                  <a:ea typeface="华文楷体" panose="02010600040101010101" pitchFamily="2" charset="-122"/>
                </a:defRPr>
              </a:lvl4pPr>
              <a:lvl5pPr marL="2057400" indent="-228600" eaLnBrk="0" hangingPunct="0">
                <a:defRPr sz="2400">
                  <a:solidFill>
                    <a:schemeClr val="tx1"/>
                  </a:solidFill>
                  <a:latin typeface="华文楷体" panose="02010600040101010101" pitchFamily="2" charset="-122"/>
                  <a:ea typeface="华文楷体" panose="02010600040101010101" pitchFamily="2" charset="-122"/>
                </a:defRPr>
              </a:lvl5pPr>
              <a:lvl6pPr marL="2514600" indent="-228600" eaLnBrk="0" fontAlgn="base" hangingPunct="0">
                <a:spcBef>
                  <a:spcPct val="0"/>
                </a:spcBef>
                <a:spcAft>
                  <a:spcPct val="0"/>
                </a:spcAft>
                <a:defRPr sz="2400">
                  <a:solidFill>
                    <a:schemeClr val="tx1"/>
                  </a:solidFill>
                  <a:latin typeface="华文楷体" panose="02010600040101010101" pitchFamily="2" charset="-122"/>
                  <a:ea typeface="华文楷体" panose="02010600040101010101" pitchFamily="2" charset="-122"/>
                </a:defRPr>
              </a:lvl6pPr>
              <a:lvl7pPr marL="2971800" indent="-228600" eaLnBrk="0" fontAlgn="base" hangingPunct="0">
                <a:spcBef>
                  <a:spcPct val="0"/>
                </a:spcBef>
                <a:spcAft>
                  <a:spcPct val="0"/>
                </a:spcAft>
                <a:defRPr sz="2400">
                  <a:solidFill>
                    <a:schemeClr val="tx1"/>
                  </a:solidFill>
                  <a:latin typeface="华文楷体" panose="02010600040101010101" pitchFamily="2" charset="-122"/>
                  <a:ea typeface="华文楷体" panose="02010600040101010101" pitchFamily="2" charset="-122"/>
                </a:defRPr>
              </a:lvl7pPr>
              <a:lvl8pPr marL="3429000" indent="-228600" eaLnBrk="0" fontAlgn="base" hangingPunct="0">
                <a:spcBef>
                  <a:spcPct val="0"/>
                </a:spcBef>
                <a:spcAft>
                  <a:spcPct val="0"/>
                </a:spcAft>
                <a:defRPr sz="2400">
                  <a:solidFill>
                    <a:schemeClr val="tx1"/>
                  </a:solidFill>
                  <a:latin typeface="华文楷体" panose="02010600040101010101" pitchFamily="2" charset="-122"/>
                  <a:ea typeface="华文楷体" panose="02010600040101010101" pitchFamily="2" charset="-122"/>
                </a:defRPr>
              </a:lvl8pPr>
              <a:lvl9pPr marL="3886200" indent="-228600" eaLnBrk="0" fontAlgn="base" hangingPunct="0">
                <a:spcBef>
                  <a:spcPct val="0"/>
                </a:spcBef>
                <a:spcAft>
                  <a:spcPct val="0"/>
                </a:spcAft>
                <a:defRPr sz="2400">
                  <a:solidFill>
                    <a:schemeClr val="tx1"/>
                  </a:solidFill>
                  <a:latin typeface="华文楷体" panose="02010600040101010101" pitchFamily="2" charset="-122"/>
                  <a:ea typeface="华文楷体" panose="02010600040101010101" pitchFamily="2" charset="-122"/>
                </a:defRPr>
              </a:lvl9pPr>
            </a:lstStyle>
            <a:p>
              <a:pPr eaLnBrk="1" hangingPunct="1">
                <a:spcBef>
                  <a:spcPct val="50000"/>
                </a:spcBef>
              </a:pPr>
              <a:r>
                <a:rPr lang="zh-CN" altLang="en-US" sz="2000" b="1" dirty="0">
                  <a:solidFill>
                    <a:schemeClr val="accent2"/>
                  </a:solidFill>
                  <a:latin typeface="Verdana" panose="020B0604030504040204" pitchFamily="34" charset="0"/>
                  <a:ea typeface="宋体" panose="02010600030101010101" pitchFamily="2" charset="-122"/>
                </a:rPr>
                <a:t>按照招聘目的分类</a:t>
              </a:r>
              <a:endParaRPr lang="zh-CN" altLang="en-US" sz="2000" b="1" dirty="0">
                <a:solidFill>
                  <a:schemeClr val="accent2"/>
                </a:solidFill>
                <a:latin typeface="Verdana" panose="020B0604030504040204" pitchFamily="34" charset="0"/>
                <a:ea typeface="宋体" panose="02010600030101010101" pitchFamily="2" charset="-122"/>
              </a:endParaRPr>
            </a:p>
          </p:txBody>
        </p:sp>
        <p:sp>
          <p:nvSpPr>
            <p:cNvPr id="12" name="Text Box 6"/>
            <p:cNvSpPr txBox="1">
              <a:spLocks noChangeArrowheads="1"/>
            </p:cNvSpPr>
            <p:nvPr/>
          </p:nvSpPr>
          <p:spPr bwMode="auto">
            <a:xfrm>
              <a:off x="1968" y="1296"/>
              <a:ext cx="336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华文楷体" panose="02010600040101010101" pitchFamily="2" charset="-122"/>
                  <a:ea typeface="华文楷体" panose="02010600040101010101" pitchFamily="2" charset="-122"/>
                </a:defRPr>
              </a:lvl1pPr>
              <a:lvl2pPr marL="742950" indent="-285750" eaLnBrk="0" hangingPunct="0">
                <a:defRPr sz="2400">
                  <a:solidFill>
                    <a:schemeClr val="tx1"/>
                  </a:solidFill>
                  <a:latin typeface="华文楷体" panose="02010600040101010101" pitchFamily="2" charset="-122"/>
                  <a:ea typeface="华文楷体" panose="02010600040101010101" pitchFamily="2" charset="-122"/>
                </a:defRPr>
              </a:lvl2pPr>
              <a:lvl3pPr marL="1143000" indent="-228600" eaLnBrk="0" hangingPunct="0">
                <a:defRPr sz="2400">
                  <a:solidFill>
                    <a:schemeClr val="tx1"/>
                  </a:solidFill>
                  <a:latin typeface="华文楷体" panose="02010600040101010101" pitchFamily="2" charset="-122"/>
                  <a:ea typeface="华文楷体" panose="02010600040101010101" pitchFamily="2" charset="-122"/>
                </a:defRPr>
              </a:lvl3pPr>
              <a:lvl4pPr marL="1600200" indent="-228600" eaLnBrk="0" hangingPunct="0">
                <a:defRPr sz="2400">
                  <a:solidFill>
                    <a:schemeClr val="tx1"/>
                  </a:solidFill>
                  <a:latin typeface="华文楷体" panose="02010600040101010101" pitchFamily="2" charset="-122"/>
                  <a:ea typeface="华文楷体" panose="02010600040101010101" pitchFamily="2" charset="-122"/>
                </a:defRPr>
              </a:lvl4pPr>
              <a:lvl5pPr marL="2057400" indent="-228600" eaLnBrk="0" hangingPunct="0">
                <a:defRPr sz="2400">
                  <a:solidFill>
                    <a:schemeClr val="tx1"/>
                  </a:solidFill>
                  <a:latin typeface="华文楷体" panose="02010600040101010101" pitchFamily="2" charset="-122"/>
                  <a:ea typeface="华文楷体" panose="02010600040101010101" pitchFamily="2" charset="-122"/>
                </a:defRPr>
              </a:lvl5pPr>
              <a:lvl6pPr marL="2514600" indent="-228600" eaLnBrk="0" fontAlgn="base" hangingPunct="0">
                <a:spcBef>
                  <a:spcPct val="0"/>
                </a:spcBef>
                <a:spcAft>
                  <a:spcPct val="0"/>
                </a:spcAft>
                <a:defRPr sz="2400">
                  <a:solidFill>
                    <a:schemeClr val="tx1"/>
                  </a:solidFill>
                  <a:latin typeface="华文楷体" panose="02010600040101010101" pitchFamily="2" charset="-122"/>
                  <a:ea typeface="华文楷体" panose="02010600040101010101" pitchFamily="2" charset="-122"/>
                </a:defRPr>
              </a:lvl6pPr>
              <a:lvl7pPr marL="2971800" indent="-228600" eaLnBrk="0" fontAlgn="base" hangingPunct="0">
                <a:spcBef>
                  <a:spcPct val="0"/>
                </a:spcBef>
                <a:spcAft>
                  <a:spcPct val="0"/>
                </a:spcAft>
                <a:defRPr sz="2400">
                  <a:solidFill>
                    <a:schemeClr val="tx1"/>
                  </a:solidFill>
                  <a:latin typeface="华文楷体" panose="02010600040101010101" pitchFamily="2" charset="-122"/>
                  <a:ea typeface="华文楷体" panose="02010600040101010101" pitchFamily="2" charset="-122"/>
                </a:defRPr>
              </a:lvl7pPr>
              <a:lvl8pPr marL="3429000" indent="-228600" eaLnBrk="0" fontAlgn="base" hangingPunct="0">
                <a:spcBef>
                  <a:spcPct val="0"/>
                </a:spcBef>
                <a:spcAft>
                  <a:spcPct val="0"/>
                </a:spcAft>
                <a:defRPr sz="2400">
                  <a:solidFill>
                    <a:schemeClr val="tx1"/>
                  </a:solidFill>
                  <a:latin typeface="华文楷体" panose="02010600040101010101" pitchFamily="2" charset="-122"/>
                  <a:ea typeface="华文楷体" panose="02010600040101010101" pitchFamily="2" charset="-122"/>
                </a:defRPr>
              </a:lvl8pPr>
              <a:lvl9pPr marL="3886200" indent="-228600" eaLnBrk="0" fontAlgn="base" hangingPunct="0">
                <a:spcBef>
                  <a:spcPct val="0"/>
                </a:spcBef>
                <a:spcAft>
                  <a:spcPct val="0"/>
                </a:spcAft>
                <a:defRPr sz="2400">
                  <a:solidFill>
                    <a:schemeClr val="tx1"/>
                  </a:solidFill>
                  <a:latin typeface="华文楷体" panose="02010600040101010101" pitchFamily="2" charset="-122"/>
                  <a:ea typeface="华文楷体" panose="02010600040101010101" pitchFamily="2" charset="-122"/>
                </a:defRPr>
              </a:lvl9pPr>
            </a:lstStyle>
            <a:p>
              <a:pPr eaLnBrk="1" hangingPunct="1">
                <a:spcBef>
                  <a:spcPct val="50000"/>
                </a:spcBef>
              </a:pPr>
              <a:r>
                <a:rPr lang="zh-CN" altLang="en-US" sz="2000" dirty="0">
                  <a:solidFill>
                    <a:schemeClr val="accent2"/>
                  </a:solidFill>
                  <a:latin typeface="Verdana" panose="020B0604030504040204" pitchFamily="34" charset="0"/>
                  <a:ea typeface="宋体" panose="02010600030101010101" pitchFamily="2" charset="-122"/>
                </a:rPr>
                <a:t>基于当前岗位空缺</a:t>
              </a:r>
              <a:endParaRPr lang="zh-CN" altLang="en-US" sz="2000" dirty="0">
                <a:solidFill>
                  <a:schemeClr val="accent2"/>
                </a:solidFill>
                <a:latin typeface="宋体" panose="02010600030101010101" pitchFamily="2" charset="-122"/>
                <a:ea typeface="宋体" panose="02010600030101010101" pitchFamily="2" charset="-122"/>
              </a:endParaRPr>
            </a:p>
          </p:txBody>
        </p:sp>
        <p:sp>
          <p:nvSpPr>
            <p:cNvPr id="13" name="Text Box 7"/>
            <p:cNvSpPr txBox="1">
              <a:spLocks noChangeArrowheads="1"/>
            </p:cNvSpPr>
            <p:nvPr/>
          </p:nvSpPr>
          <p:spPr bwMode="auto">
            <a:xfrm>
              <a:off x="1968" y="2160"/>
              <a:ext cx="316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华文楷体" panose="02010600040101010101" pitchFamily="2" charset="-122"/>
                  <a:ea typeface="华文楷体" panose="02010600040101010101" pitchFamily="2" charset="-122"/>
                </a:defRPr>
              </a:lvl1pPr>
              <a:lvl2pPr marL="742950" indent="-285750" eaLnBrk="0" hangingPunct="0">
                <a:defRPr sz="2400">
                  <a:solidFill>
                    <a:schemeClr val="tx1"/>
                  </a:solidFill>
                  <a:latin typeface="华文楷体" panose="02010600040101010101" pitchFamily="2" charset="-122"/>
                  <a:ea typeface="华文楷体" panose="02010600040101010101" pitchFamily="2" charset="-122"/>
                </a:defRPr>
              </a:lvl2pPr>
              <a:lvl3pPr marL="1143000" indent="-228600" eaLnBrk="0" hangingPunct="0">
                <a:defRPr sz="2400">
                  <a:solidFill>
                    <a:schemeClr val="tx1"/>
                  </a:solidFill>
                  <a:latin typeface="华文楷体" panose="02010600040101010101" pitchFamily="2" charset="-122"/>
                  <a:ea typeface="华文楷体" panose="02010600040101010101" pitchFamily="2" charset="-122"/>
                </a:defRPr>
              </a:lvl3pPr>
              <a:lvl4pPr marL="1600200" indent="-228600" eaLnBrk="0" hangingPunct="0">
                <a:defRPr sz="2400">
                  <a:solidFill>
                    <a:schemeClr val="tx1"/>
                  </a:solidFill>
                  <a:latin typeface="华文楷体" panose="02010600040101010101" pitchFamily="2" charset="-122"/>
                  <a:ea typeface="华文楷体" panose="02010600040101010101" pitchFamily="2" charset="-122"/>
                </a:defRPr>
              </a:lvl4pPr>
              <a:lvl5pPr marL="2057400" indent="-228600" eaLnBrk="0" hangingPunct="0">
                <a:defRPr sz="2400">
                  <a:solidFill>
                    <a:schemeClr val="tx1"/>
                  </a:solidFill>
                  <a:latin typeface="华文楷体" panose="02010600040101010101" pitchFamily="2" charset="-122"/>
                  <a:ea typeface="华文楷体" panose="02010600040101010101" pitchFamily="2" charset="-122"/>
                </a:defRPr>
              </a:lvl5pPr>
              <a:lvl6pPr marL="2514600" indent="-228600" eaLnBrk="0" fontAlgn="base" hangingPunct="0">
                <a:spcBef>
                  <a:spcPct val="0"/>
                </a:spcBef>
                <a:spcAft>
                  <a:spcPct val="0"/>
                </a:spcAft>
                <a:defRPr sz="2400">
                  <a:solidFill>
                    <a:schemeClr val="tx1"/>
                  </a:solidFill>
                  <a:latin typeface="华文楷体" panose="02010600040101010101" pitchFamily="2" charset="-122"/>
                  <a:ea typeface="华文楷体" panose="02010600040101010101" pitchFamily="2" charset="-122"/>
                </a:defRPr>
              </a:lvl6pPr>
              <a:lvl7pPr marL="2971800" indent="-228600" eaLnBrk="0" fontAlgn="base" hangingPunct="0">
                <a:spcBef>
                  <a:spcPct val="0"/>
                </a:spcBef>
                <a:spcAft>
                  <a:spcPct val="0"/>
                </a:spcAft>
                <a:defRPr sz="2400">
                  <a:solidFill>
                    <a:schemeClr val="tx1"/>
                  </a:solidFill>
                  <a:latin typeface="华文楷体" panose="02010600040101010101" pitchFamily="2" charset="-122"/>
                  <a:ea typeface="华文楷体" panose="02010600040101010101" pitchFamily="2" charset="-122"/>
                </a:defRPr>
              </a:lvl7pPr>
              <a:lvl8pPr marL="3429000" indent="-228600" eaLnBrk="0" fontAlgn="base" hangingPunct="0">
                <a:spcBef>
                  <a:spcPct val="0"/>
                </a:spcBef>
                <a:spcAft>
                  <a:spcPct val="0"/>
                </a:spcAft>
                <a:defRPr sz="2400">
                  <a:solidFill>
                    <a:schemeClr val="tx1"/>
                  </a:solidFill>
                  <a:latin typeface="华文楷体" panose="02010600040101010101" pitchFamily="2" charset="-122"/>
                  <a:ea typeface="华文楷体" panose="02010600040101010101" pitchFamily="2" charset="-122"/>
                </a:defRPr>
              </a:lvl8pPr>
              <a:lvl9pPr marL="3886200" indent="-228600" eaLnBrk="0" fontAlgn="base" hangingPunct="0">
                <a:spcBef>
                  <a:spcPct val="0"/>
                </a:spcBef>
                <a:spcAft>
                  <a:spcPct val="0"/>
                </a:spcAft>
                <a:defRPr sz="2400">
                  <a:solidFill>
                    <a:schemeClr val="tx1"/>
                  </a:solidFill>
                  <a:latin typeface="华文楷体" panose="02010600040101010101" pitchFamily="2" charset="-122"/>
                  <a:ea typeface="华文楷体" panose="02010600040101010101" pitchFamily="2" charset="-122"/>
                </a:defRPr>
              </a:lvl9pPr>
            </a:lstStyle>
            <a:p>
              <a:pPr eaLnBrk="1" hangingPunct="1">
                <a:spcBef>
                  <a:spcPct val="50000"/>
                </a:spcBef>
              </a:pPr>
              <a:r>
                <a:rPr lang="zh-CN" altLang="en-US" sz="2000" dirty="0">
                  <a:solidFill>
                    <a:schemeClr val="accent2"/>
                  </a:solidFill>
                  <a:latin typeface="Verdana" panose="020B0604030504040204" pitchFamily="34" charset="0"/>
                  <a:ea typeface="宋体" panose="02010600030101010101" pitchFamily="2" charset="-122"/>
                </a:rPr>
                <a:t>基于公司发展战略</a:t>
              </a:r>
              <a:endParaRPr lang="zh-CN" altLang="en-US" sz="2000" dirty="0">
                <a:solidFill>
                  <a:schemeClr val="accent2"/>
                </a:solidFill>
                <a:latin typeface="Verdana" panose="020B0604030504040204" pitchFamily="34" charset="0"/>
                <a:ea typeface="宋体" panose="02010600030101010101" pitchFamily="2" charset="-122"/>
              </a:endParaRPr>
            </a:p>
          </p:txBody>
        </p:sp>
      </p:grpSp>
      <p:grpSp>
        <p:nvGrpSpPr>
          <p:cNvPr id="14" name="Group 8"/>
          <p:cNvGrpSpPr/>
          <p:nvPr/>
        </p:nvGrpSpPr>
        <p:grpSpPr bwMode="auto">
          <a:xfrm>
            <a:off x="685800" y="4295775"/>
            <a:ext cx="7467600" cy="1739900"/>
            <a:chOff x="816" y="2706"/>
            <a:chExt cx="4704" cy="1096"/>
          </a:xfrm>
        </p:grpSpPr>
        <p:sp>
          <p:nvSpPr>
            <p:cNvPr id="15" name="AutoShape 9"/>
            <p:cNvSpPr/>
            <p:nvPr/>
          </p:nvSpPr>
          <p:spPr bwMode="auto">
            <a:xfrm>
              <a:off x="1632" y="2880"/>
              <a:ext cx="288" cy="768"/>
            </a:xfrm>
            <a:prstGeom prst="leftBrace">
              <a:avLst>
                <a:gd name="adj1" fmla="val 22222"/>
                <a:gd name="adj2" fmla="val 50000"/>
              </a:avLst>
            </a:prstGeom>
            <a:noFill/>
            <a:ln w="9525">
              <a:solidFill>
                <a:schemeClr val="accent2"/>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000">
                <a:latin typeface="Verdana" panose="020B0604030504040204" pitchFamily="34" charset="0"/>
                <a:ea typeface="宋体" panose="02010600030101010101" pitchFamily="2" charset="-122"/>
              </a:endParaRPr>
            </a:p>
          </p:txBody>
        </p:sp>
        <p:sp>
          <p:nvSpPr>
            <p:cNvPr id="16" name="Text Box 10"/>
            <p:cNvSpPr txBox="1">
              <a:spLocks noChangeArrowheads="1"/>
            </p:cNvSpPr>
            <p:nvPr/>
          </p:nvSpPr>
          <p:spPr bwMode="auto">
            <a:xfrm>
              <a:off x="816" y="3072"/>
              <a:ext cx="76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华文楷体" panose="02010600040101010101" pitchFamily="2" charset="-122"/>
                  <a:ea typeface="华文楷体" panose="02010600040101010101" pitchFamily="2" charset="-122"/>
                </a:defRPr>
              </a:lvl1pPr>
              <a:lvl2pPr marL="742950" indent="-285750" eaLnBrk="0" hangingPunct="0">
                <a:defRPr sz="2400">
                  <a:solidFill>
                    <a:schemeClr val="tx1"/>
                  </a:solidFill>
                  <a:latin typeface="华文楷体" panose="02010600040101010101" pitchFamily="2" charset="-122"/>
                  <a:ea typeface="华文楷体" panose="02010600040101010101" pitchFamily="2" charset="-122"/>
                </a:defRPr>
              </a:lvl2pPr>
              <a:lvl3pPr marL="1143000" indent="-228600" eaLnBrk="0" hangingPunct="0">
                <a:defRPr sz="2400">
                  <a:solidFill>
                    <a:schemeClr val="tx1"/>
                  </a:solidFill>
                  <a:latin typeface="华文楷体" panose="02010600040101010101" pitchFamily="2" charset="-122"/>
                  <a:ea typeface="华文楷体" panose="02010600040101010101" pitchFamily="2" charset="-122"/>
                </a:defRPr>
              </a:lvl3pPr>
              <a:lvl4pPr marL="1600200" indent="-228600" eaLnBrk="0" hangingPunct="0">
                <a:defRPr sz="2400">
                  <a:solidFill>
                    <a:schemeClr val="tx1"/>
                  </a:solidFill>
                  <a:latin typeface="华文楷体" panose="02010600040101010101" pitchFamily="2" charset="-122"/>
                  <a:ea typeface="华文楷体" panose="02010600040101010101" pitchFamily="2" charset="-122"/>
                </a:defRPr>
              </a:lvl4pPr>
              <a:lvl5pPr marL="2057400" indent="-228600" eaLnBrk="0" hangingPunct="0">
                <a:defRPr sz="2400">
                  <a:solidFill>
                    <a:schemeClr val="tx1"/>
                  </a:solidFill>
                  <a:latin typeface="华文楷体" panose="02010600040101010101" pitchFamily="2" charset="-122"/>
                  <a:ea typeface="华文楷体" panose="02010600040101010101" pitchFamily="2" charset="-122"/>
                </a:defRPr>
              </a:lvl5pPr>
              <a:lvl6pPr marL="2514600" indent="-228600" eaLnBrk="0" fontAlgn="base" hangingPunct="0">
                <a:spcBef>
                  <a:spcPct val="0"/>
                </a:spcBef>
                <a:spcAft>
                  <a:spcPct val="0"/>
                </a:spcAft>
                <a:defRPr sz="2400">
                  <a:solidFill>
                    <a:schemeClr val="tx1"/>
                  </a:solidFill>
                  <a:latin typeface="华文楷体" panose="02010600040101010101" pitchFamily="2" charset="-122"/>
                  <a:ea typeface="华文楷体" panose="02010600040101010101" pitchFamily="2" charset="-122"/>
                </a:defRPr>
              </a:lvl6pPr>
              <a:lvl7pPr marL="2971800" indent="-228600" eaLnBrk="0" fontAlgn="base" hangingPunct="0">
                <a:spcBef>
                  <a:spcPct val="0"/>
                </a:spcBef>
                <a:spcAft>
                  <a:spcPct val="0"/>
                </a:spcAft>
                <a:defRPr sz="2400">
                  <a:solidFill>
                    <a:schemeClr val="tx1"/>
                  </a:solidFill>
                  <a:latin typeface="华文楷体" panose="02010600040101010101" pitchFamily="2" charset="-122"/>
                  <a:ea typeface="华文楷体" panose="02010600040101010101" pitchFamily="2" charset="-122"/>
                </a:defRPr>
              </a:lvl7pPr>
              <a:lvl8pPr marL="3429000" indent="-228600" eaLnBrk="0" fontAlgn="base" hangingPunct="0">
                <a:spcBef>
                  <a:spcPct val="0"/>
                </a:spcBef>
                <a:spcAft>
                  <a:spcPct val="0"/>
                </a:spcAft>
                <a:defRPr sz="2400">
                  <a:solidFill>
                    <a:schemeClr val="tx1"/>
                  </a:solidFill>
                  <a:latin typeface="华文楷体" panose="02010600040101010101" pitchFamily="2" charset="-122"/>
                  <a:ea typeface="华文楷体" panose="02010600040101010101" pitchFamily="2" charset="-122"/>
                </a:defRPr>
              </a:lvl8pPr>
              <a:lvl9pPr marL="3886200" indent="-228600" eaLnBrk="0" fontAlgn="base" hangingPunct="0">
                <a:spcBef>
                  <a:spcPct val="0"/>
                </a:spcBef>
                <a:spcAft>
                  <a:spcPct val="0"/>
                </a:spcAft>
                <a:defRPr sz="2400">
                  <a:solidFill>
                    <a:schemeClr val="tx1"/>
                  </a:solidFill>
                  <a:latin typeface="华文楷体" panose="02010600040101010101" pitchFamily="2" charset="-122"/>
                  <a:ea typeface="华文楷体" panose="02010600040101010101" pitchFamily="2" charset="-122"/>
                </a:defRPr>
              </a:lvl9pPr>
            </a:lstStyle>
            <a:p>
              <a:pPr eaLnBrk="1" hangingPunct="1">
                <a:spcBef>
                  <a:spcPct val="50000"/>
                </a:spcBef>
              </a:pPr>
              <a:r>
                <a:rPr lang="zh-CN" altLang="en-US" sz="2000" b="1" dirty="0">
                  <a:solidFill>
                    <a:schemeClr val="accent2"/>
                  </a:solidFill>
                  <a:latin typeface="Verdana" panose="020B0604030504040204" pitchFamily="34" charset="0"/>
                  <a:ea typeface="宋体" panose="02010600030101010101" pitchFamily="2" charset="-122"/>
                </a:rPr>
                <a:t>按照招聘层次分类</a:t>
              </a:r>
              <a:endParaRPr lang="zh-CN" altLang="en-US" sz="2000" b="1" dirty="0">
                <a:solidFill>
                  <a:schemeClr val="accent2"/>
                </a:solidFill>
                <a:latin typeface="Verdana" panose="020B0604030504040204" pitchFamily="34" charset="0"/>
                <a:ea typeface="宋体" panose="02010600030101010101" pitchFamily="2" charset="-122"/>
              </a:endParaRPr>
            </a:p>
          </p:txBody>
        </p:sp>
        <p:sp>
          <p:nvSpPr>
            <p:cNvPr id="17" name="Text Box 11"/>
            <p:cNvSpPr txBox="1">
              <a:spLocks noChangeArrowheads="1"/>
            </p:cNvSpPr>
            <p:nvPr/>
          </p:nvSpPr>
          <p:spPr bwMode="auto">
            <a:xfrm>
              <a:off x="1968" y="2706"/>
              <a:ext cx="32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华文楷体" panose="02010600040101010101" pitchFamily="2" charset="-122"/>
                  <a:ea typeface="华文楷体" panose="02010600040101010101" pitchFamily="2" charset="-122"/>
                </a:defRPr>
              </a:lvl1pPr>
              <a:lvl2pPr marL="742950" indent="-285750" eaLnBrk="0" hangingPunct="0">
                <a:defRPr sz="2400">
                  <a:solidFill>
                    <a:schemeClr val="tx1"/>
                  </a:solidFill>
                  <a:latin typeface="华文楷体" panose="02010600040101010101" pitchFamily="2" charset="-122"/>
                  <a:ea typeface="华文楷体" panose="02010600040101010101" pitchFamily="2" charset="-122"/>
                </a:defRPr>
              </a:lvl2pPr>
              <a:lvl3pPr marL="1143000" indent="-228600" eaLnBrk="0" hangingPunct="0">
                <a:defRPr sz="2400">
                  <a:solidFill>
                    <a:schemeClr val="tx1"/>
                  </a:solidFill>
                  <a:latin typeface="华文楷体" panose="02010600040101010101" pitchFamily="2" charset="-122"/>
                  <a:ea typeface="华文楷体" panose="02010600040101010101" pitchFamily="2" charset="-122"/>
                </a:defRPr>
              </a:lvl3pPr>
              <a:lvl4pPr marL="1600200" indent="-228600" eaLnBrk="0" hangingPunct="0">
                <a:defRPr sz="2400">
                  <a:solidFill>
                    <a:schemeClr val="tx1"/>
                  </a:solidFill>
                  <a:latin typeface="华文楷体" panose="02010600040101010101" pitchFamily="2" charset="-122"/>
                  <a:ea typeface="华文楷体" panose="02010600040101010101" pitchFamily="2" charset="-122"/>
                </a:defRPr>
              </a:lvl4pPr>
              <a:lvl5pPr marL="2057400" indent="-228600" eaLnBrk="0" hangingPunct="0">
                <a:defRPr sz="2400">
                  <a:solidFill>
                    <a:schemeClr val="tx1"/>
                  </a:solidFill>
                  <a:latin typeface="华文楷体" panose="02010600040101010101" pitchFamily="2" charset="-122"/>
                  <a:ea typeface="华文楷体" panose="02010600040101010101" pitchFamily="2" charset="-122"/>
                </a:defRPr>
              </a:lvl5pPr>
              <a:lvl6pPr marL="2514600" indent="-228600" eaLnBrk="0" fontAlgn="base" hangingPunct="0">
                <a:spcBef>
                  <a:spcPct val="0"/>
                </a:spcBef>
                <a:spcAft>
                  <a:spcPct val="0"/>
                </a:spcAft>
                <a:defRPr sz="2400">
                  <a:solidFill>
                    <a:schemeClr val="tx1"/>
                  </a:solidFill>
                  <a:latin typeface="华文楷体" panose="02010600040101010101" pitchFamily="2" charset="-122"/>
                  <a:ea typeface="华文楷体" panose="02010600040101010101" pitchFamily="2" charset="-122"/>
                </a:defRPr>
              </a:lvl6pPr>
              <a:lvl7pPr marL="2971800" indent="-228600" eaLnBrk="0" fontAlgn="base" hangingPunct="0">
                <a:spcBef>
                  <a:spcPct val="0"/>
                </a:spcBef>
                <a:spcAft>
                  <a:spcPct val="0"/>
                </a:spcAft>
                <a:defRPr sz="2400">
                  <a:solidFill>
                    <a:schemeClr val="tx1"/>
                  </a:solidFill>
                  <a:latin typeface="华文楷体" panose="02010600040101010101" pitchFamily="2" charset="-122"/>
                  <a:ea typeface="华文楷体" panose="02010600040101010101" pitchFamily="2" charset="-122"/>
                </a:defRPr>
              </a:lvl7pPr>
              <a:lvl8pPr marL="3429000" indent="-228600" eaLnBrk="0" fontAlgn="base" hangingPunct="0">
                <a:spcBef>
                  <a:spcPct val="0"/>
                </a:spcBef>
                <a:spcAft>
                  <a:spcPct val="0"/>
                </a:spcAft>
                <a:defRPr sz="2400">
                  <a:solidFill>
                    <a:schemeClr val="tx1"/>
                  </a:solidFill>
                  <a:latin typeface="华文楷体" panose="02010600040101010101" pitchFamily="2" charset="-122"/>
                  <a:ea typeface="华文楷体" panose="02010600040101010101" pitchFamily="2" charset="-122"/>
                </a:defRPr>
              </a:lvl8pPr>
              <a:lvl9pPr marL="3886200" indent="-228600" eaLnBrk="0" fontAlgn="base" hangingPunct="0">
                <a:spcBef>
                  <a:spcPct val="0"/>
                </a:spcBef>
                <a:spcAft>
                  <a:spcPct val="0"/>
                </a:spcAft>
                <a:defRPr sz="2400">
                  <a:solidFill>
                    <a:schemeClr val="tx1"/>
                  </a:solidFill>
                  <a:latin typeface="华文楷体" panose="02010600040101010101" pitchFamily="2" charset="-122"/>
                  <a:ea typeface="华文楷体" panose="02010600040101010101" pitchFamily="2" charset="-122"/>
                </a:defRPr>
              </a:lvl9pPr>
            </a:lstStyle>
            <a:p>
              <a:pPr eaLnBrk="1" hangingPunct="1">
                <a:spcBef>
                  <a:spcPct val="50000"/>
                </a:spcBef>
              </a:pPr>
              <a:r>
                <a:rPr lang="zh-CN" altLang="en-US" sz="2000" dirty="0">
                  <a:solidFill>
                    <a:schemeClr val="accent2"/>
                  </a:solidFill>
                  <a:latin typeface="Verdana" panose="020B0604030504040204" pitchFamily="34" charset="0"/>
                  <a:ea typeface="宋体" panose="02010600030101010101" pitchFamily="2" charset="-122"/>
                </a:rPr>
                <a:t>生产工人招聘</a:t>
              </a:r>
              <a:endParaRPr lang="zh-CN" altLang="en-US" sz="2000" dirty="0">
                <a:solidFill>
                  <a:schemeClr val="accent2"/>
                </a:solidFill>
                <a:latin typeface="Verdana" panose="020B0604030504040204" pitchFamily="34" charset="0"/>
                <a:ea typeface="宋体" panose="02010600030101010101" pitchFamily="2" charset="-122"/>
              </a:endParaRPr>
            </a:p>
          </p:txBody>
        </p:sp>
        <p:sp>
          <p:nvSpPr>
            <p:cNvPr id="18" name="Text Box 12"/>
            <p:cNvSpPr txBox="1">
              <a:spLocks noChangeArrowheads="1"/>
            </p:cNvSpPr>
            <p:nvPr/>
          </p:nvSpPr>
          <p:spPr bwMode="auto">
            <a:xfrm>
              <a:off x="1968" y="3552"/>
              <a:ext cx="35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华文楷体" panose="02010600040101010101" pitchFamily="2" charset="-122"/>
                  <a:ea typeface="华文楷体" panose="02010600040101010101" pitchFamily="2" charset="-122"/>
                </a:defRPr>
              </a:lvl1pPr>
              <a:lvl2pPr marL="742950" indent="-285750" eaLnBrk="0" hangingPunct="0">
                <a:defRPr sz="2400">
                  <a:solidFill>
                    <a:schemeClr val="tx1"/>
                  </a:solidFill>
                  <a:latin typeface="华文楷体" panose="02010600040101010101" pitchFamily="2" charset="-122"/>
                  <a:ea typeface="华文楷体" panose="02010600040101010101" pitchFamily="2" charset="-122"/>
                </a:defRPr>
              </a:lvl2pPr>
              <a:lvl3pPr marL="1143000" indent="-228600" eaLnBrk="0" hangingPunct="0">
                <a:defRPr sz="2400">
                  <a:solidFill>
                    <a:schemeClr val="tx1"/>
                  </a:solidFill>
                  <a:latin typeface="华文楷体" panose="02010600040101010101" pitchFamily="2" charset="-122"/>
                  <a:ea typeface="华文楷体" panose="02010600040101010101" pitchFamily="2" charset="-122"/>
                </a:defRPr>
              </a:lvl3pPr>
              <a:lvl4pPr marL="1600200" indent="-228600" eaLnBrk="0" hangingPunct="0">
                <a:defRPr sz="2400">
                  <a:solidFill>
                    <a:schemeClr val="tx1"/>
                  </a:solidFill>
                  <a:latin typeface="华文楷体" panose="02010600040101010101" pitchFamily="2" charset="-122"/>
                  <a:ea typeface="华文楷体" panose="02010600040101010101" pitchFamily="2" charset="-122"/>
                </a:defRPr>
              </a:lvl4pPr>
              <a:lvl5pPr marL="2057400" indent="-228600" eaLnBrk="0" hangingPunct="0">
                <a:defRPr sz="2400">
                  <a:solidFill>
                    <a:schemeClr val="tx1"/>
                  </a:solidFill>
                  <a:latin typeface="华文楷体" panose="02010600040101010101" pitchFamily="2" charset="-122"/>
                  <a:ea typeface="华文楷体" panose="02010600040101010101" pitchFamily="2" charset="-122"/>
                </a:defRPr>
              </a:lvl5pPr>
              <a:lvl6pPr marL="2514600" indent="-228600" eaLnBrk="0" fontAlgn="base" hangingPunct="0">
                <a:spcBef>
                  <a:spcPct val="0"/>
                </a:spcBef>
                <a:spcAft>
                  <a:spcPct val="0"/>
                </a:spcAft>
                <a:defRPr sz="2400">
                  <a:solidFill>
                    <a:schemeClr val="tx1"/>
                  </a:solidFill>
                  <a:latin typeface="华文楷体" panose="02010600040101010101" pitchFamily="2" charset="-122"/>
                  <a:ea typeface="华文楷体" panose="02010600040101010101" pitchFamily="2" charset="-122"/>
                </a:defRPr>
              </a:lvl6pPr>
              <a:lvl7pPr marL="2971800" indent="-228600" eaLnBrk="0" fontAlgn="base" hangingPunct="0">
                <a:spcBef>
                  <a:spcPct val="0"/>
                </a:spcBef>
                <a:spcAft>
                  <a:spcPct val="0"/>
                </a:spcAft>
                <a:defRPr sz="2400">
                  <a:solidFill>
                    <a:schemeClr val="tx1"/>
                  </a:solidFill>
                  <a:latin typeface="华文楷体" panose="02010600040101010101" pitchFamily="2" charset="-122"/>
                  <a:ea typeface="华文楷体" panose="02010600040101010101" pitchFamily="2" charset="-122"/>
                </a:defRPr>
              </a:lvl7pPr>
              <a:lvl8pPr marL="3429000" indent="-228600" eaLnBrk="0" fontAlgn="base" hangingPunct="0">
                <a:spcBef>
                  <a:spcPct val="0"/>
                </a:spcBef>
                <a:spcAft>
                  <a:spcPct val="0"/>
                </a:spcAft>
                <a:defRPr sz="2400">
                  <a:solidFill>
                    <a:schemeClr val="tx1"/>
                  </a:solidFill>
                  <a:latin typeface="华文楷体" panose="02010600040101010101" pitchFamily="2" charset="-122"/>
                  <a:ea typeface="华文楷体" panose="02010600040101010101" pitchFamily="2" charset="-122"/>
                </a:defRPr>
              </a:lvl8pPr>
              <a:lvl9pPr marL="3886200" indent="-228600" eaLnBrk="0" fontAlgn="base" hangingPunct="0">
                <a:spcBef>
                  <a:spcPct val="0"/>
                </a:spcBef>
                <a:spcAft>
                  <a:spcPct val="0"/>
                </a:spcAft>
                <a:defRPr sz="2400">
                  <a:solidFill>
                    <a:schemeClr val="tx1"/>
                  </a:solidFill>
                  <a:latin typeface="华文楷体" panose="02010600040101010101" pitchFamily="2" charset="-122"/>
                  <a:ea typeface="华文楷体" panose="02010600040101010101" pitchFamily="2" charset="-122"/>
                </a:defRPr>
              </a:lvl9pPr>
            </a:lstStyle>
            <a:p>
              <a:pPr eaLnBrk="1" hangingPunct="1">
                <a:spcBef>
                  <a:spcPct val="50000"/>
                </a:spcBef>
              </a:pPr>
              <a:r>
                <a:rPr lang="zh-CN" altLang="en-US" sz="2000" dirty="0">
                  <a:solidFill>
                    <a:schemeClr val="accent2"/>
                  </a:solidFill>
                  <a:latin typeface="Verdana" panose="020B0604030504040204" pitchFamily="34" charset="0"/>
                  <a:ea typeface="宋体" panose="02010600030101010101" pitchFamily="2" charset="-122"/>
                </a:rPr>
                <a:t>后备专业人才等成熟性人才招聘</a:t>
              </a:r>
              <a:endParaRPr lang="zh-CN" altLang="en-US" sz="2000" dirty="0">
                <a:solidFill>
                  <a:schemeClr val="accent2"/>
                </a:solidFill>
                <a:latin typeface="Verdana" panose="020B0604030504040204" pitchFamily="34" charset="0"/>
                <a:ea typeface="宋体" panose="02010600030101010101" pitchFamily="2" charset="-122"/>
              </a:endParaRPr>
            </a:p>
          </p:txBody>
        </p:sp>
        <p:sp>
          <p:nvSpPr>
            <p:cNvPr id="19" name="Text Box 13"/>
            <p:cNvSpPr txBox="1">
              <a:spLocks noChangeArrowheads="1"/>
            </p:cNvSpPr>
            <p:nvPr/>
          </p:nvSpPr>
          <p:spPr bwMode="auto">
            <a:xfrm>
              <a:off x="1968" y="3120"/>
              <a:ext cx="28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华文楷体" panose="02010600040101010101" pitchFamily="2" charset="-122"/>
                  <a:ea typeface="华文楷体" panose="02010600040101010101" pitchFamily="2" charset="-122"/>
                </a:defRPr>
              </a:lvl1pPr>
              <a:lvl2pPr marL="742950" indent="-285750" eaLnBrk="0" hangingPunct="0">
                <a:defRPr sz="2400">
                  <a:solidFill>
                    <a:schemeClr val="tx1"/>
                  </a:solidFill>
                  <a:latin typeface="华文楷体" panose="02010600040101010101" pitchFamily="2" charset="-122"/>
                  <a:ea typeface="华文楷体" panose="02010600040101010101" pitchFamily="2" charset="-122"/>
                </a:defRPr>
              </a:lvl2pPr>
              <a:lvl3pPr marL="1143000" indent="-228600" eaLnBrk="0" hangingPunct="0">
                <a:defRPr sz="2400">
                  <a:solidFill>
                    <a:schemeClr val="tx1"/>
                  </a:solidFill>
                  <a:latin typeface="华文楷体" panose="02010600040101010101" pitchFamily="2" charset="-122"/>
                  <a:ea typeface="华文楷体" panose="02010600040101010101" pitchFamily="2" charset="-122"/>
                </a:defRPr>
              </a:lvl3pPr>
              <a:lvl4pPr marL="1600200" indent="-228600" eaLnBrk="0" hangingPunct="0">
                <a:defRPr sz="2400">
                  <a:solidFill>
                    <a:schemeClr val="tx1"/>
                  </a:solidFill>
                  <a:latin typeface="华文楷体" panose="02010600040101010101" pitchFamily="2" charset="-122"/>
                  <a:ea typeface="华文楷体" panose="02010600040101010101" pitchFamily="2" charset="-122"/>
                </a:defRPr>
              </a:lvl4pPr>
              <a:lvl5pPr marL="2057400" indent="-228600" eaLnBrk="0" hangingPunct="0">
                <a:defRPr sz="2400">
                  <a:solidFill>
                    <a:schemeClr val="tx1"/>
                  </a:solidFill>
                  <a:latin typeface="华文楷体" panose="02010600040101010101" pitchFamily="2" charset="-122"/>
                  <a:ea typeface="华文楷体" panose="02010600040101010101" pitchFamily="2" charset="-122"/>
                </a:defRPr>
              </a:lvl5pPr>
              <a:lvl6pPr marL="2514600" indent="-228600" eaLnBrk="0" fontAlgn="base" hangingPunct="0">
                <a:spcBef>
                  <a:spcPct val="0"/>
                </a:spcBef>
                <a:spcAft>
                  <a:spcPct val="0"/>
                </a:spcAft>
                <a:defRPr sz="2400">
                  <a:solidFill>
                    <a:schemeClr val="tx1"/>
                  </a:solidFill>
                  <a:latin typeface="华文楷体" panose="02010600040101010101" pitchFamily="2" charset="-122"/>
                  <a:ea typeface="华文楷体" panose="02010600040101010101" pitchFamily="2" charset="-122"/>
                </a:defRPr>
              </a:lvl6pPr>
              <a:lvl7pPr marL="2971800" indent="-228600" eaLnBrk="0" fontAlgn="base" hangingPunct="0">
                <a:spcBef>
                  <a:spcPct val="0"/>
                </a:spcBef>
                <a:spcAft>
                  <a:spcPct val="0"/>
                </a:spcAft>
                <a:defRPr sz="2400">
                  <a:solidFill>
                    <a:schemeClr val="tx1"/>
                  </a:solidFill>
                  <a:latin typeface="华文楷体" panose="02010600040101010101" pitchFamily="2" charset="-122"/>
                  <a:ea typeface="华文楷体" panose="02010600040101010101" pitchFamily="2" charset="-122"/>
                </a:defRPr>
              </a:lvl7pPr>
              <a:lvl8pPr marL="3429000" indent="-228600" eaLnBrk="0" fontAlgn="base" hangingPunct="0">
                <a:spcBef>
                  <a:spcPct val="0"/>
                </a:spcBef>
                <a:spcAft>
                  <a:spcPct val="0"/>
                </a:spcAft>
                <a:defRPr sz="2400">
                  <a:solidFill>
                    <a:schemeClr val="tx1"/>
                  </a:solidFill>
                  <a:latin typeface="华文楷体" panose="02010600040101010101" pitchFamily="2" charset="-122"/>
                  <a:ea typeface="华文楷体" panose="02010600040101010101" pitchFamily="2" charset="-122"/>
                </a:defRPr>
              </a:lvl8pPr>
              <a:lvl9pPr marL="3886200" indent="-228600" eaLnBrk="0" fontAlgn="base" hangingPunct="0">
                <a:spcBef>
                  <a:spcPct val="0"/>
                </a:spcBef>
                <a:spcAft>
                  <a:spcPct val="0"/>
                </a:spcAft>
                <a:defRPr sz="2400">
                  <a:solidFill>
                    <a:schemeClr val="tx1"/>
                  </a:solidFill>
                  <a:latin typeface="华文楷体" panose="02010600040101010101" pitchFamily="2" charset="-122"/>
                  <a:ea typeface="华文楷体" panose="02010600040101010101" pitchFamily="2" charset="-122"/>
                </a:defRPr>
              </a:lvl9pPr>
            </a:lstStyle>
            <a:p>
              <a:pPr eaLnBrk="1" hangingPunct="1">
                <a:spcBef>
                  <a:spcPct val="50000"/>
                </a:spcBef>
              </a:pPr>
              <a:r>
                <a:rPr lang="zh-CN" altLang="en-US" sz="2000" dirty="0">
                  <a:solidFill>
                    <a:schemeClr val="accent2"/>
                  </a:solidFill>
                  <a:latin typeface="Verdana" panose="020B0604030504040204" pitchFamily="34" charset="0"/>
                  <a:ea typeface="宋体" panose="02010600030101010101" pitchFamily="2" charset="-122"/>
                </a:rPr>
                <a:t>主管及以下职能管理、技术人员招聘</a:t>
              </a:r>
              <a:endParaRPr lang="zh-CN" altLang="en-US" sz="2000" dirty="0">
                <a:solidFill>
                  <a:schemeClr val="accent2"/>
                </a:solidFill>
                <a:latin typeface="Verdana" panose="020B0604030504040204" pitchFamily="34" charset="0"/>
                <a:ea typeface="宋体" panose="02010600030101010101" pitchFamily="2" charset="-122"/>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4046538" y="2182813"/>
            <a:ext cx="1238250" cy="434975"/>
          </a:xfrm>
          <a:prstGeom prst="rect">
            <a:avLst/>
          </a:prstGeom>
          <a:noFill/>
          <a:ln w="38100">
            <a:solidFill>
              <a:schemeClr val="accent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kumimoji="1" lang="zh-CN" altLang="en-US" sz="2000">
                <a:solidFill>
                  <a:schemeClr val="accent2"/>
                </a:solidFill>
                <a:latin typeface="宋体" panose="02010600030101010101" pitchFamily="2" charset="-122"/>
                <a:ea typeface="宋体" panose="02010600030101010101" pitchFamily="2" charset="-122"/>
              </a:rPr>
              <a:t>简历筛选</a:t>
            </a:r>
            <a:endParaRPr kumimoji="1" lang="zh-CN" altLang="en-US" sz="2000">
              <a:solidFill>
                <a:schemeClr val="accent2"/>
              </a:solidFill>
              <a:latin typeface="宋体" panose="02010600030101010101" pitchFamily="2" charset="-122"/>
              <a:ea typeface="宋体" panose="02010600030101010101" pitchFamily="2" charset="-122"/>
            </a:endParaRPr>
          </a:p>
        </p:txBody>
      </p:sp>
      <p:sp>
        <p:nvSpPr>
          <p:cNvPr id="9" name="Rectangle 5"/>
          <p:cNvSpPr>
            <a:spLocks noChangeArrowheads="1"/>
          </p:cNvSpPr>
          <p:nvPr/>
        </p:nvSpPr>
        <p:spPr bwMode="auto">
          <a:xfrm>
            <a:off x="3048000" y="2868613"/>
            <a:ext cx="3235325" cy="434975"/>
          </a:xfrm>
          <a:prstGeom prst="rect">
            <a:avLst/>
          </a:prstGeom>
          <a:noFill/>
          <a:ln w="38100">
            <a:solidFill>
              <a:schemeClr val="accent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kumimoji="1" lang="zh-CN" altLang="en-US" sz="2000" dirty="0">
                <a:solidFill>
                  <a:schemeClr val="accent2"/>
                </a:solidFill>
                <a:latin typeface="宋体" panose="02010600030101010101" pitchFamily="2" charset="-122"/>
                <a:ea typeface="宋体" panose="02010600030101010101" pitchFamily="2" charset="-122"/>
              </a:rPr>
              <a:t>电话沟通，预约面试</a:t>
            </a:r>
            <a:endParaRPr kumimoji="1" lang="zh-CN" altLang="en-US" sz="2000" dirty="0">
              <a:solidFill>
                <a:schemeClr val="accent2"/>
              </a:solidFill>
              <a:latin typeface="宋体" panose="02010600030101010101" pitchFamily="2" charset="-122"/>
              <a:ea typeface="宋体" panose="02010600030101010101" pitchFamily="2" charset="-122"/>
            </a:endParaRPr>
          </a:p>
        </p:txBody>
      </p:sp>
      <p:sp>
        <p:nvSpPr>
          <p:cNvPr id="10" name="Rectangle 6"/>
          <p:cNvSpPr>
            <a:spLocks noChangeArrowheads="1"/>
          </p:cNvSpPr>
          <p:nvPr/>
        </p:nvSpPr>
        <p:spPr bwMode="auto">
          <a:xfrm>
            <a:off x="3048000" y="3621088"/>
            <a:ext cx="3276600" cy="400050"/>
          </a:xfrm>
          <a:prstGeom prst="rect">
            <a:avLst/>
          </a:prstGeom>
          <a:noFill/>
          <a:ln w="38100">
            <a:solidFill>
              <a:schemeClr val="accent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defRPr/>
            </a:pPr>
            <a:r>
              <a:rPr lang="zh-CN" altLang="en-US" sz="2000" dirty="0">
                <a:solidFill>
                  <a:schemeClr val="accent2"/>
                </a:solidFill>
                <a:effectLst>
                  <a:outerShdw blurRad="38100" dist="38100" dir="2700000" algn="tl">
                    <a:srgbClr val="C0C0C0"/>
                  </a:outerShdw>
                </a:effectLst>
                <a:latin typeface="Garamond" panose="02020404030301010803" pitchFamily="18" charset="0"/>
                <a:ea typeface="宋体" panose="02010600030101010101" pitchFamily="2" charset="-122"/>
              </a:rPr>
              <a:t>人事部初试及告知面试流程</a:t>
            </a:r>
            <a:endParaRPr lang="zh-CN" altLang="en-US" sz="2000" dirty="0">
              <a:solidFill>
                <a:schemeClr val="accent2"/>
              </a:solidFill>
              <a:effectLst>
                <a:outerShdw blurRad="38100" dist="38100" dir="2700000" algn="tl">
                  <a:srgbClr val="C0C0C0"/>
                </a:outerShdw>
              </a:effectLst>
              <a:latin typeface="Garamond" panose="02020404030301010803" pitchFamily="18" charset="0"/>
              <a:ea typeface="宋体" panose="02010600030101010101" pitchFamily="2" charset="-122"/>
            </a:endParaRPr>
          </a:p>
        </p:txBody>
      </p:sp>
      <p:sp>
        <p:nvSpPr>
          <p:cNvPr id="11" name="Rectangle 7"/>
          <p:cNvSpPr>
            <a:spLocks noChangeArrowheads="1"/>
          </p:cNvSpPr>
          <p:nvPr/>
        </p:nvSpPr>
        <p:spPr bwMode="auto">
          <a:xfrm>
            <a:off x="2438400" y="4306888"/>
            <a:ext cx="4941888" cy="400050"/>
          </a:xfrm>
          <a:prstGeom prst="rect">
            <a:avLst/>
          </a:prstGeom>
          <a:noFill/>
          <a:ln w="38100">
            <a:solidFill>
              <a:schemeClr val="accent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defRPr/>
            </a:pPr>
            <a:r>
              <a:rPr lang="zh-CN" altLang="en-US" sz="2000" dirty="0">
                <a:solidFill>
                  <a:schemeClr val="accent2"/>
                </a:solidFill>
                <a:effectLst>
                  <a:outerShdw blurRad="38100" dist="38100" dir="2700000" algn="tl">
                    <a:srgbClr val="C0C0C0"/>
                  </a:outerShdw>
                </a:effectLst>
                <a:latin typeface="Garamond" panose="02020404030301010803" pitchFamily="18" charset="0"/>
                <a:ea typeface="宋体" panose="02010600030101010101" pitchFamily="2" charset="-122"/>
              </a:rPr>
              <a:t>相关部门（运营、财务等）负责人面试</a:t>
            </a:r>
            <a:endParaRPr lang="zh-CN" altLang="en-US" sz="2000" dirty="0">
              <a:solidFill>
                <a:schemeClr val="accent2"/>
              </a:solidFill>
              <a:effectLst>
                <a:outerShdw blurRad="38100" dist="38100" dir="2700000" algn="tl">
                  <a:srgbClr val="C0C0C0"/>
                </a:outerShdw>
              </a:effectLst>
              <a:latin typeface="Garamond" panose="02020404030301010803" pitchFamily="18" charset="0"/>
              <a:ea typeface="宋体" panose="02010600030101010101" pitchFamily="2" charset="-122"/>
            </a:endParaRPr>
          </a:p>
        </p:txBody>
      </p:sp>
      <p:sp>
        <p:nvSpPr>
          <p:cNvPr id="12" name="Rectangle 8"/>
          <p:cNvSpPr>
            <a:spLocks noChangeArrowheads="1"/>
          </p:cNvSpPr>
          <p:nvPr/>
        </p:nvSpPr>
        <p:spPr bwMode="auto">
          <a:xfrm>
            <a:off x="3048000" y="4962525"/>
            <a:ext cx="3611563" cy="400050"/>
          </a:xfrm>
          <a:prstGeom prst="rect">
            <a:avLst/>
          </a:prstGeom>
          <a:noFill/>
          <a:ln w="38100">
            <a:solidFill>
              <a:schemeClr val="accent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defRPr/>
            </a:pPr>
            <a:r>
              <a:rPr lang="zh-CN" altLang="en-US" sz="2000" dirty="0">
                <a:solidFill>
                  <a:schemeClr val="accent2"/>
                </a:solidFill>
                <a:effectLst>
                  <a:outerShdw blurRad="38100" dist="38100" dir="2700000" algn="tl">
                    <a:srgbClr val="C0C0C0"/>
                  </a:outerShdw>
                </a:effectLst>
                <a:latin typeface="Garamond" panose="02020404030301010803" pitchFamily="18" charset="0"/>
                <a:ea typeface="宋体" panose="02010600030101010101" pitchFamily="2" charset="-122"/>
              </a:rPr>
              <a:t>总经理或副总面试（特殊岗位）</a:t>
            </a:r>
            <a:endParaRPr lang="zh-CN" altLang="en-US" sz="2000" dirty="0">
              <a:solidFill>
                <a:schemeClr val="accent2"/>
              </a:solidFill>
              <a:effectLst>
                <a:outerShdw blurRad="38100" dist="38100" dir="2700000" algn="tl">
                  <a:srgbClr val="C0C0C0"/>
                </a:outerShdw>
              </a:effectLst>
              <a:latin typeface="Garamond" panose="02020404030301010803" pitchFamily="18" charset="0"/>
              <a:ea typeface="宋体" panose="02010600030101010101" pitchFamily="2" charset="-122"/>
            </a:endParaRPr>
          </a:p>
        </p:txBody>
      </p:sp>
      <p:sp>
        <p:nvSpPr>
          <p:cNvPr id="13" name="Line 9"/>
          <p:cNvSpPr>
            <a:spLocks noChangeShapeType="1"/>
          </p:cNvSpPr>
          <p:nvPr/>
        </p:nvSpPr>
        <p:spPr bwMode="auto">
          <a:xfrm>
            <a:off x="4665663" y="1905000"/>
            <a:ext cx="0" cy="304800"/>
          </a:xfrm>
          <a:prstGeom prst="line">
            <a:avLst/>
          </a:prstGeom>
          <a:noFill/>
          <a:ln w="38100">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4" name="Line 10"/>
          <p:cNvSpPr>
            <a:spLocks noChangeShapeType="1"/>
          </p:cNvSpPr>
          <p:nvPr/>
        </p:nvSpPr>
        <p:spPr bwMode="auto">
          <a:xfrm>
            <a:off x="4665663" y="2590800"/>
            <a:ext cx="0" cy="304800"/>
          </a:xfrm>
          <a:prstGeom prst="line">
            <a:avLst/>
          </a:prstGeom>
          <a:noFill/>
          <a:ln w="38100">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5" name="Line 11"/>
          <p:cNvSpPr>
            <a:spLocks noChangeShapeType="1"/>
          </p:cNvSpPr>
          <p:nvPr/>
        </p:nvSpPr>
        <p:spPr bwMode="auto">
          <a:xfrm>
            <a:off x="4665663" y="3276600"/>
            <a:ext cx="0" cy="304800"/>
          </a:xfrm>
          <a:prstGeom prst="line">
            <a:avLst/>
          </a:prstGeom>
          <a:noFill/>
          <a:ln w="38100">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6" name="Line 12"/>
          <p:cNvSpPr>
            <a:spLocks noChangeShapeType="1"/>
          </p:cNvSpPr>
          <p:nvPr/>
        </p:nvSpPr>
        <p:spPr bwMode="auto">
          <a:xfrm>
            <a:off x="4665663" y="4038600"/>
            <a:ext cx="0" cy="304800"/>
          </a:xfrm>
          <a:prstGeom prst="line">
            <a:avLst/>
          </a:prstGeom>
          <a:noFill/>
          <a:ln w="38100">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7" name="Line 13"/>
          <p:cNvSpPr>
            <a:spLocks noChangeShapeType="1"/>
          </p:cNvSpPr>
          <p:nvPr/>
        </p:nvSpPr>
        <p:spPr bwMode="auto">
          <a:xfrm>
            <a:off x="4665663" y="4724400"/>
            <a:ext cx="0" cy="304800"/>
          </a:xfrm>
          <a:prstGeom prst="line">
            <a:avLst/>
          </a:prstGeom>
          <a:noFill/>
          <a:ln w="38100">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8" name="Line 15"/>
          <p:cNvSpPr>
            <a:spLocks noChangeShapeType="1"/>
          </p:cNvSpPr>
          <p:nvPr/>
        </p:nvSpPr>
        <p:spPr bwMode="auto">
          <a:xfrm>
            <a:off x="2438400" y="1752600"/>
            <a:ext cx="609600" cy="0"/>
          </a:xfrm>
          <a:prstGeom prst="line">
            <a:avLst/>
          </a:prstGeom>
          <a:noFill/>
          <a:ln w="38100">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0" name="Line 19"/>
          <p:cNvSpPr>
            <a:spLocks noChangeShapeType="1"/>
          </p:cNvSpPr>
          <p:nvPr/>
        </p:nvSpPr>
        <p:spPr bwMode="auto">
          <a:xfrm>
            <a:off x="2279650" y="3733800"/>
            <a:ext cx="768350" cy="0"/>
          </a:xfrm>
          <a:prstGeom prst="line">
            <a:avLst/>
          </a:prstGeom>
          <a:noFill/>
          <a:ln w="38100">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1" name="Rectangle 20"/>
          <p:cNvSpPr>
            <a:spLocks noChangeArrowheads="1"/>
          </p:cNvSpPr>
          <p:nvPr/>
        </p:nvSpPr>
        <p:spPr bwMode="auto">
          <a:xfrm>
            <a:off x="3048000" y="5705445"/>
            <a:ext cx="3235325" cy="400110"/>
          </a:xfrm>
          <a:prstGeom prst="rect">
            <a:avLst/>
          </a:prstGeom>
          <a:noFill/>
          <a:ln w="38100">
            <a:solidFill>
              <a:schemeClr val="accent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defRPr/>
            </a:pPr>
            <a:r>
              <a:rPr lang="zh-CN" altLang="en-US" sz="2000" dirty="0">
                <a:solidFill>
                  <a:schemeClr val="accent2"/>
                </a:solidFill>
                <a:effectLst>
                  <a:outerShdw blurRad="38100" dist="38100" dir="2700000" algn="tl">
                    <a:srgbClr val="C0C0C0"/>
                  </a:outerShdw>
                </a:effectLst>
                <a:latin typeface="Garamond" panose="02020404030301010803" pitchFamily="18" charset="0"/>
                <a:ea typeface="宋体" panose="02010600030101010101" pitchFamily="2" charset="-122"/>
              </a:rPr>
              <a:t>人事经理面谈</a:t>
            </a:r>
            <a:endParaRPr lang="zh-CN" altLang="en-US" sz="2000" dirty="0">
              <a:solidFill>
                <a:schemeClr val="accent2"/>
              </a:solidFill>
              <a:effectLst>
                <a:outerShdw blurRad="38100" dist="38100" dir="2700000" algn="tl">
                  <a:srgbClr val="C0C0C0"/>
                </a:outerShdw>
              </a:effectLst>
              <a:latin typeface="Garamond" panose="02020404030301010803" pitchFamily="18" charset="0"/>
              <a:ea typeface="宋体" panose="02010600030101010101" pitchFamily="2" charset="-122"/>
            </a:endParaRPr>
          </a:p>
        </p:txBody>
      </p:sp>
      <p:sp>
        <p:nvSpPr>
          <p:cNvPr id="22" name="Line 21"/>
          <p:cNvSpPr>
            <a:spLocks noChangeShapeType="1"/>
          </p:cNvSpPr>
          <p:nvPr/>
        </p:nvSpPr>
        <p:spPr bwMode="auto">
          <a:xfrm>
            <a:off x="4665663" y="5410200"/>
            <a:ext cx="0" cy="304800"/>
          </a:xfrm>
          <a:prstGeom prst="line">
            <a:avLst/>
          </a:prstGeom>
          <a:noFill/>
          <a:ln w="38100">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 name="Rectangle 3"/>
          <p:cNvSpPr>
            <a:spLocks noChangeArrowheads="1"/>
          </p:cNvSpPr>
          <p:nvPr/>
        </p:nvSpPr>
        <p:spPr bwMode="auto">
          <a:xfrm>
            <a:off x="3048000" y="1546225"/>
            <a:ext cx="3235325" cy="434975"/>
          </a:xfrm>
          <a:prstGeom prst="rect">
            <a:avLst/>
          </a:prstGeom>
          <a:noFill/>
          <a:ln w="38100">
            <a:solidFill>
              <a:schemeClr val="accent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kumimoji="1" lang="zh-CN" altLang="en-US" sz="2000" dirty="0">
                <a:solidFill>
                  <a:schemeClr val="accent2"/>
                </a:solidFill>
                <a:latin typeface="宋体" panose="02010600030101010101" pitchFamily="2" charset="-122"/>
                <a:ea typeface="宋体" panose="02010600030101010101" pitchFamily="2" charset="-122"/>
              </a:rPr>
              <a:t>职位信息发布</a:t>
            </a:r>
            <a:endParaRPr kumimoji="1" lang="zh-CN" altLang="en-US" sz="2000" dirty="0">
              <a:solidFill>
                <a:schemeClr val="accent2"/>
              </a:solidFill>
              <a:latin typeface="宋体" panose="02010600030101010101" pitchFamily="2" charset="-122"/>
              <a:ea typeface="宋体" panose="02010600030101010101" pitchFamily="2" charset="-122"/>
            </a:endParaRPr>
          </a:p>
        </p:txBody>
      </p:sp>
      <p:sp>
        <p:nvSpPr>
          <p:cNvPr id="25" name="AutoShape 14"/>
          <p:cNvSpPr>
            <a:spLocks noChangeArrowheads="1"/>
          </p:cNvSpPr>
          <p:nvPr/>
        </p:nvSpPr>
        <p:spPr bwMode="auto">
          <a:xfrm>
            <a:off x="873125" y="1524000"/>
            <a:ext cx="1565275" cy="1066800"/>
          </a:xfrm>
          <a:prstGeom prst="flowChartDocument">
            <a:avLst/>
          </a:prstGeom>
          <a:noFill/>
          <a:ln w="38100">
            <a:solidFill>
              <a:schemeClr val="accent2"/>
            </a:solidFill>
            <a:miter lim="800000"/>
          </a:ln>
          <a:extLst>
            <a:ext uri="{909E8E84-426E-40DD-AFC4-6F175D3DCCD1}">
              <a14:hiddenFill xmlns:a14="http://schemas.microsoft.com/office/drawing/2010/main">
                <a:solidFill>
                  <a:srgbClr val="FFFF00"/>
                </a:solidFill>
              </a14:hiddenFill>
            </a:ext>
          </a:extLst>
        </p:spPr>
        <p:txBody>
          <a:bodyPr/>
          <a:lstStyle/>
          <a:p>
            <a:pPr eaLnBrk="0" hangingPunct="0"/>
            <a:r>
              <a:rPr lang="zh-CN" altLang="en-US" sz="2000" b="1" dirty="0">
                <a:solidFill>
                  <a:schemeClr val="accent2"/>
                </a:solidFill>
                <a:latin typeface="Times New Roman" panose="02020603050405020304" pitchFamily="18" charset="0"/>
                <a:ea typeface="宋体" panose="02010600030101010101" pitchFamily="2" charset="-122"/>
              </a:rPr>
              <a:t>准确明晰，及时更新</a:t>
            </a:r>
            <a:endParaRPr lang="zh-CN" altLang="en-US" sz="2000" b="1" dirty="0">
              <a:solidFill>
                <a:schemeClr val="accent2"/>
              </a:solidFill>
              <a:latin typeface="Times New Roman" panose="02020603050405020304" pitchFamily="18" charset="0"/>
              <a:ea typeface="宋体" panose="02010600030101010101" pitchFamily="2" charset="-122"/>
            </a:endParaRPr>
          </a:p>
        </p:txBody>
      </p:sp>
      <p:sp>
        <p:nvSpPr>
          <p:cNvPr id="26" name="AutoShape 18"/>
          <p:cNvSpPr>
            <a:spLocks noChangeArrowheads="1"/>
          </p:cNvSpPr>
          <p:nvPr/>
        </p:nvSpPr>
        <p:spPr bwMode="auto">
          <a:xfrm>
            <a:off x="873125" y="3581400"/>
            <a:ext cx="1406525" cy="533400"/>
          </a:xfrm>
          <a:prstGeom prst="flowChartDocument">
            <a:avLst/>
          </a:prstGeom>
          <a:noFill/>
          <a:ln w="38100">
            <a:solidFill>
              <a:schemeClr val="accent2"/>
            </a:solidFill>
            <a:miter lim="800000"/>
          </a:ln>
          <a:extLst>
            <a:ext uri="{909E8E84-426E-40DD-AFC4-6F175D3DCCD1}">
              <a14:hiddenFill xmlns:a14="http://schemas.microsoft.com/office/drawing/2010/main">
                <a:solidFill>
                  <a:srgbClr val="FFFF00"/>
                </a:solidFill>
              </a14:hiddenFill>
            </a:ext>
          </a:extLst>
        </p:spPr>
        <p:txBody>
          <a:bodyPr/>
          <a:lstStyle/>
          <a:p>
            <a:pPr eaLnBrk="0" hangingPunct="0"/>
            <a:r>
              <a:rPr lang="zh-CN" altLang="en-US" sz="2000" b="1" dirty="0">
                <a:solidFill>
                  <a:schemeClr val="accent2"/>
                </a:solidFill>
                <a:latin typeface="Times New Roman" panose="02020603050405020304" pitchFamily="18" charset="0"/>
                <a:ea typeface="宋体" panose="02010600030101010101" pitchFamily="2" charset="-122"/>
              </a:rPr>
              <a:t>务必告知</a:t>
            </a:r>
            <a:endParaRPr lang="zh-CN" altLang="en-US" sz="2000" b="1" dirty="0">
              <a:solidFill>
                <a:schemeClr val="accent2"/>
              </a:solidFill>
              <a:latin typeface="Times New Roman" panose="02020603050405020304" pitchFamily="18" charset="0"/>
              <a:ea typeface="宋体" panose="02010600030101010101" pitchFamily="2" charset="-122"/>
            </a:endParaRPr>
          </a:p>
        </p:txBody>
      </p:sp>
      <p:sp>
        <p:nvSpPr>
          <p:cNvPr id="27" name="AutoShape 16"/>
          <p:cNvSpPr>
            <a:spLocks noChangeArrowheads="1"/>
          </p:cNvSpPr>
          <p:nvPr/>
        </p:nvSpPr>
        <p:spPr bwMode="auto">
          <a:xfrm>
            <a:off x="776287" y="5305020"/>
            <a:ext cx="1600200" cy="1219200"/>
          </a:xfrm>
          <a:prstGeom prst="flowChartDocument">
            <a:avLst/>
          </a:prstGeom>
          <a:noFill/>
          <a:ln w="38100">
            <a:solidFill>
              <a:schemeClr val="accent2"/>
            </a:solidFill>
            <a:miter lim="800000"/>
          </a:ln>
          <a:extLst>
            <a:ext uri="{909E8E84-426E-40DD-AFC4-6F175D3DCCD1}">
              <a14:hiddenFill xmlns:a14="http://schemas.microsoft.com/office/drawing/2010/main">
                <a:solidFill>
                  <a:srgbClr val="FFFF00"/>
                </a:solidFill>
              </a14:hiddenFill>
            </a:ext>
          </a:extLst>
        </p:spPr>
        <p:txBody>
          <a:bodyPr/>
          <a:lstStyle/>
          <a:p>
            <a:pPr eaLnBrk="0" hangingPunct="0"/>
            <a:r>
              <a:rPr lang="zh-CN" altLang="en-US" sz="2000" b="1" dirty="0">
                <a:solidFill>
                  <a:schemeClr val="accent2"/>
                </a:solidFill>
                <a:latin typeface="Times New Roman" panose="02020603050405020304" pitchFamily="18" charset="0"/>
                <a:ea typeface="宋体" panose="02010600030101010101" pitchFamily="2" charset="-122"/>
              </a:rPr>
              <a:t>简历与面试评价表齐全，及时沟通</a:t>
            </a:r>
            <a:endParaRPr lang="zh-CN" altLang="en-US" sz="2000" b="1" dirty="0">
              <a:solidFill>
                <a:schemeClr val="accent2"/>
              </a:solidFill>
              <a:latin typeface="Times New Roman" panose="02020603050405020304" pitchFamily="18" charset="0"/>
              <a:ea typeface="宋体" panose="02010600030101010101" pitchFamily="2" charset="-122"/>
            </a:endParaRPr>
          </a:p>
        </p:txBody>
      </p:sp>
      <p:cxnSp>
        <p:nvCxnSpPr>
          <p:cNvPr id="1030" name="直接箭头连接符 1029"/>
          <p:cNvCxnSpPr>
            <a:stCxn id="27" idx="3"/>
            <a:endCxn id="21" idx="1"/>
          </p:cNvCxnSpPr>
          <p:nvPr/>
        </p:nvCxnSpPr>
        <p:spPr>
          <a:xfrm flipV="1">
            <a:off x="2376487" y="5905500"/>
            <a:ext cx="671513" cy="912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34" name="肘形连接符 1033"/>
          <p:cNvCxnSpPr>
            <a:stCxn id="11" idx="3"/>
            <a:endCxn id="21" idx="3"/>
          </p:cNvCxnSpPr>
          <p:nvPr/>
        </p:nvCxnSpPr>
        <p:spPr>
          <a:xfrm flipH="1">
            <a:off x="6283325" y="4506913"/>
            <a:ext cx="1096963" cy="1398587"/>
          </a:xfrm>
          <a:prstGeom prst="bentConnector3">
            <a:avLst>
              <a:gd name="adj1" fmla="val -20839"/>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35" name="内容占位符 1034"/>
          <p:cNvSpPr>
            <a:spLocks noGrp="1"/>
          </p:cNvSpPr>
          <p:nvPr>
            <p:ph idx="1"/>
          </p:nvPr>
        </p:nvSpPr>
        <p:spPr>
          <a:xfrm>
            <a:off x="107504" y="692696"/>
            <a:ext cx="8579296" cy="6120680"/>
          </a:xfrm>
        </p:spPr>
        <p:txBody>
          <a:bodyPr/>
          <a:lstStyle/>
          <a:p>
            <a:pPr marL="0" indent="0">
              <a:buNone/>
            </a:pPr>
            <a:r>
              <a:rPr lang="zh-CN" altLang="en-US" b="1" dirty="0">
                <a:solidFill>
                  <a:srgbClr val="C00000"/>
                </a:solidFill>
                <a:latin typeface="楷体_GB2312" pitchFamily="49" charset="-122"/>
                <a:ea typeface="楷体_GB2312" pitchFamily="49" charset="-122"/>
              </a:rPr>
              <a:t>一、公司招聘流程</a:t>
            </a:r>
            <a:endParaRPr lang="zh-CN" altLang="en-US" b="1" dirty="0">
              <a:solidFill>
                <a:srgbClr val="C00000"/>
              </a:solidFill>
              <a:latin typeface="楷体_GB2312" pitchFamily="49" charset="-122"/>
              <a:ea typeface="楷体_GB2312"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114" y="33007"/>
            <a:ext cx="9172633" cy="470942"/>
          </a:xfrm>
          <a:prstGeom prst="rect">
            <a:avLst/>
          </a:prstGeom>
          <a:solidFill>
            <a:schemeClr val="tx1"/>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标题 1"/>
          <p:cNvSpPr>
            <a:spLocks noGrp="1"/>
          </p:cNvSpPr>
          <p:nvPr>
            <p:ph type="title"/>
          </p:nvPr>
        </p:nvSpPr>
        <p:spPr>
          <a:xfrm>
            <a:off x="6876256" y="146289"/>
            <a:ext cx="2267744" cy="346050"/>
          </a:xfrm>
          <a:solidFill>
            <a:schemeClr val="tx1"/>
          </a:solidFill>
        </p:spPr>
        <p:txBody>
          <a:bodyPr>
            <a:normAutofit/>
          </a:bodyPr>
          <a:lstStyle/>
          <a:p>
            <a:r>
              <a:rPr lang="zh-CN" altLang="en-US" sz="1200" dirty="0">
                <a:solidFill>
                  <a:srgbClr val="FF0000"/>
                </a:solidFill>
              </a:rPr>
              <a:t>人力资源部</a:t>
            </a:r>
            <a:endParaRPr lang="zh-CN" altLang="en-US" sz="1200" dirty="0">
              <a:solidFill>
                <a:srgbClr val="FF0000"/>
              </a:solidFill>
            </a:endParaRPr>
          </a:p>
        </p:txBody>
      </p:sp>
      <p:sp>
        <p:nvSpPr>
          <p:cNvPr id="7" name="内容占位符 6"/>
          <p:cNvSpPr>
            <a:spLocks noGrp="1"/>
          </p:cNvSpPr>
          <p:nvPr>
            <p:ph idx="1"/>
          </p:nvPr>
        </p:nvSpPr>
        <p:spPr>
          <a:xfrm>
            <a:off x="107504" y="908720"/>
            <a:ext cx="8579296" cy="5217443"/>
          </a:xfrm>
        </p:spPr>
        <p:txBody>
          <a:bodyPr/>
          <a:lstStyle/>
          <a:p>
            <a:pPr marL="0" indent="0">
              <a:buNone/>
            </a:pPr>
            <a:r>
              <a:rPr lang="zh-CN" altLang="en-US" b="1" dirty="0">
                <a:solidFill>
                  <a:srgbClr val="C00000"/>
                </a:solidFill>
                <a:latin typeface="楷体_GB2312" pitchFamily="49" charset="-122"/>
                <a:ea typeface="楷体_GB2312" pitchFamily="49" charset="-122"/>
              </a:rPr>
              <a:t>二、</a:t>
            </a:r>
            <a:r>
              <a:rPr kumimoji="1" lang="zh-CN" altLang="en-US" b="1" dirty="0">
                <a:solidFill>
                  <a:srgbClr val="C00000"/>
                </a:solidFill>
                <a:latin typeface="楷体_GB2312" pitchFamily="49" charset="-122"/>
                <a:ea typeface="楷体_GB2312" pitchFamily="49" charset="-122"/>
              </a:rPr>
              <a:t>简历筛选的技巧</a:t>
            </a:r>
            <a:endParaRPr kumimoji="1" lang="en-US" altLang="zh-CN" b="1" dirty="0">
              <a:solidFill>
                <a:srgbClr val="C00000"/>
              </a:solidFill>
              <a:latin typeface="楷体_GB2312" pitchFamily="49" charset="-122"/>
              <a:ea typeface="楷体_GB2312" pitchFamily="49" charset="-122"/>
            </a:endParaRPr>
          </a:p>
          <a:p>
            <a:pPr marL="0" indent="0">
              <a:buNone/>
            </a:pPr>
            <a:endParaRPr kumimoji="1" lang="en-US" altLang="zh-CN" dirty="0">
              <a:solidFill>
                <a:srgbClr val="C00000"/>
              </a:solidFill>
              <a:latin typeface="楷体_GB2312" pitchFamily="49" charset="-122"/>
              <a:ea typeface="楷体_GB2312" pitchFamily="49" charset="-122"/>
            </a:endParaRPr>
          </a:p>
          <a:p>
            <a:pPr>
              <a:buFont typeface="Wingdings" panose="05000000000000000000" pitchFamily="2" charset="2"/>
              <a:buChar char="Ø"/>
            </a:pPr>
            <a:r>
              <a:rPr lang="zh-CN" altLang="en-US" sz="2000" b="1" dirty="0">
                <a:solidFill>
                  <a:schemeClr val="accent2"/>
                </a:solidFill>
              </a:rPr>
              <a:t>硬性条件（学历、专业、年龄、经验）是否符合要求？</a:t>
            </a:r>
            <a:endParaRPr lang="zh-CN" altLang="en-US" sz="2000" b="1" dirty="0">
              <a:solidFill>
                <a:schemeClr val="accent2"/>
              </a:solidFill>
            </a:endParaRPr>
          </a:p>
          <a:p>
            <a:pPr>
              <a:buFont typeface="Wingdings" panose="05000000000000000000" pitchFamily="2" charset="2"/>
              <a:buChar char="Ø"/>
            </a:pPr>
            <a:r>
              <a:rPr lang="zh-CN" altLang="en-US" sz="2000" b="1" dirty="0">
                <a:solidFill>
                  <a:schemeClr val="accent2"/>
                </a:solidFill>
              </a:rPr>
              <a:t>工作空档？</a:t>
            </a:r>
            <a:endParaRPr lang="zh-CN" altLang="en-US" sz="2000" b="1" dirty="0">
              <a:solidFill>
                <a:schemeClr val="accent2"/>
              </a:solidFill>
            </a:endParaRPr>
          </a:p>
          <a:p>
            <a:pPr>
              <a:buFont typeface="Wingdings" panose="05000000000000000000" pitchFamily="2" charset="2"/>
              <a:buChar char="Ø"/>
            </a:pPr>
            <a:r>
              <a:rPr lang="zh-CN" altLang="en-US" sz="2000" b="1" dirty="0">
                <a:solidFill>
                  <a:schemeClr val="accent2"/>
                </a:solidFill>
              </a:rPr>
              <a:t>跳槽是否过于频繁？</a:t>
            </a:r>
            <a:endParaRPr lang="zh-CN" altLang="en-US" sz="2000" b="1" dirty="0">
              <a:solidFill>
                <a:schemeClr val="accent2"/>
              </a:solidFill>
            </a:endParaRPr>
          </a:p>
          <a:p>
            <a:pPr>
              <a:buFont typeface="Wingdings" panose="05000000000000000000" pitchFamily="2" charset="2"/>
              <a:buChar char="Ø"/>
            </a:pPr>
            <a:r>
              <a:rPr lang="zh-CN" altLang="en-US" sz="2000" b="1" dirty="0">
                <a:solidFill>
                  <a:schemeClr val="accent2"/>
                </a:solidFill>
              </a:rPr>
              <a:t>离职原因：工资待遇、工作地点？</a:t>
            </a:r>
            <a:endParaRPr lang="zh-CN" altLang="en-US" sz="2000" b="1" dirty="0">
              <a:solidFill>
                <a:schemeClr val="accent2"/>
              </a:solidFill>
            </a:endParaRPr>
          </a:p>
          <a:p>
            <a:pPr>
              <a:buFont typeface="Wingdings" panose="05000000000000000000" pitchFamily="2" charset="2"/>
              <a:buChar char="Ø"/>
            </a:pPr>
            <a:r>
              <a:rPr lang="zh-CN" altLang="en-US" sz="2000" b="1" dirty="0">
                <a:solidFill>
                  <a:schemeClr val="accent2"/>
                </a:solidFill>
              </a:rPr>
              <a:t>职位名称是否夸大其辞？或与当前应聘职位差异很大？</a:t>
            </a:r>
            <a:endParaRPr lang="zh-CN" altLang="en-US" sz="2000" b="1" dirty="0">
              <a:solidFill>
                <a:schemeClr val="accent2"/>
              </a:solidFill>
            </a:endParaRPr>
          </a:p>
          <a:p>
            <a:pPr>
              <a:buFont typeface="Wingdings" panose="05000000000000000000" pitchFamily="2" charset="2"/>
              <a:buChar char="Ø"/>
            </a:pPr>
            <a:r>
              <a:rPr lang="zh-CN" altLang="en-US" sz="2000" b="1" dirty="0">
                <a:solidFill>
                  <a:schemeClr val="accent2"/>
                </a:solidFill>
              </a:rPr>
              <a:t>曾就职单位规模？</a:t>
            </a:r>
            <a:endParaRPr lang="zh-CN" altLang="en-US" sz="2000" b="1" dirty="0">
              <a:solidFill>
                <a:schemeClr val="accent2"/>
              </a:solidFill>
            </a:endParaRPr>
          </a:p>
          <a:p>
            <a:pPr marL="0" indent="0">
              <a:buNone/>
            </a:pPr>
            <a:endParaRPr lang="zh-CN" altLang="en-US" dirty="0">
              <a:solidFill>
                <a:srgbClr val="C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6402" y="1556792"/>
            <a:ext cx="8229600" cy="4525963"/>
          </a:xfrm>
        </p:spPr>
        <p:txBody>
          <a:bodyPr/>
          <a:lstStyle/>
          <a:p>
            <a:pPr>
              <a:lnSpc>
                <a:spcPct val="90000"/>
              </a:lnSpc>
              <a:buFont typeface="Wingdings" panose="05000000000000000000" pitchFamily="2" charset="2"/>
              <a:buChar char="Ø"/>
            </a:pPr>
            <a:r>
              <a:rPr lang="zh-CN" altLang="en-US" sz="2000" b="1" dirty="0">
                <a:solidFill>
                  <a:schemeClr val="accent2"/>
                </a:solidFill>
              </a:rPr>
              <a:t>自信</a:t>
            </a:r>
            <a:endParaRPr lang="zh-CN" altLang="en-US" sz="2000" b="1" dirty="0">
              <a:solidFill>
                <a:schemeClr val="accent2"/>
              </a:solidFill>
            </a:endParaRPr>
          </a:p>
          <a:p>
            <a:pPr>
              <a:lnSpc>
                <a:spcPct val="90000"/>
              </a:lnSpc>
              <a:buFont typeface="Wingdings" panose="05000000000000000000" pitchFamily="2" charset="2"/>
              <a:buChar char="Ø"/>
            </a:pPr>
            <a:r>
              <a:rPr lang="zh-CN" altLang="en-US" sz="2000" b="1" dirty="0">
                <a:solidFill>
                  <a:schemeClr val="accent2"/>
                </a:solidFill>
              </a:rPr>
              <a:t>专业</a:t>
            </a:r>
            <a:endParaRPr lang="zh-CN" altLang="en-US" sz="2000" b="1" dirty="0">
              <a:solidFill>
                <a:schemeClr val="accent2"/>
              </a:solidFill>
            </a:endParaRPr>
          </a:p>
          <a:p>
            <a:pPr>
              <a:lnSpc>
                <a:spcPct val="90000"/>
              </a:lnSpc>
              <a:buFont typeface="Wingdings" panose="05000000000000000000" pitchFamily="2" charset="2"/>
              <a:buChar char="Ø"/>
            </a:pPr>
            <a:r>
              <a:rPr lang="zh-CN" altLang="en-US" sz="2000" b="1" dirty="0">
                <a:solidFill>
                  <a:schemeClr val="accent2"/>
                </a:solidFill>
              </a:rPr>
              <a:t>阅读简历标记疑点</a:t>
            </a:r>
            <a:endParaRPr lang="zh-CN" altLang="en-US" sz="2000" b="1" dirty="0">
              <a:solidFill>
                <a:schemeClr val="accent2"/>
              </a:solidFill>
            </a:endParaRPr>
          </a:p>
          <a:p>
            <a:pPr>
              <a:lnSpc>
                <a:spcPct val="90000"/>
              </a:lnSpc>
              <a:buFont typeface="Wingdings" panose="05000000000000000000" pitchFamily="2" charset="2"/>
              <a:buChar char="Ø"/>
            </a:pPr>
            <a:r>
              <a:rPr lang="zh-CN" altLang="en-US" sz="2000" b="1" dirty="0">
                <a:solidFill>
                  <a:schemeClr val="accent2"/>
                </a:solidFill>
              </a:rPr>
              <a:t>熟悉职位要求及面试问题</a:t>
            </a:r>
            <a:endParaRPr lang="zh-CN" altLang="en-US" sz="2000" b="1" dirty="0">
              <a:solidFill>
                <a:schemeClr val="accent2"/>
              </a:solidFill>
            </a:endParaRPr>
          </a:p>
          <a:p>
            <a:pPr>
              <a:lnSpc>
                <a:spcPct val="90000"/>
              </a:lnSpc>
              <a:buFont typeface="Wingdings" panose="05000000000000000000" pitchFamily="2" charset="2"/>
              <a:buChar char="Ø"/>
            </a:pPr>
            <a:r>
              <a:rPr lang="zh-CN" altLang="en-US" sz="2000" b="1" dirty="0">
                <a:solidFill>
                  <a:schemeClr val="accent2"/>
                </a:solidFill>
              </a:rPr>
              <a:t>准备面试笔记</a:t>
            </a:r>
            <a:endParaRPr lang="zh-CN" altLang="en-US" sz="2000" b="1" dirty="0">
              <a:solidFill>
                <a:schemeClr val="accent2"/>
              </a:solidFill>
            </a:endParaRPr>
          </a:p>
          <a:p>
            <a:pPr>
              <a:lnSpc>
                <a:spcPct val="90000"/>
              </a:lnSpc>
              <a:buFont typeface="Wingdings" panose="05000000000000000000" pitchFamily="2" charset="2"/>
              <a:buChar char="Ø"/>
            </a:pPr>
            <a:r>
              <a:rPr lang="zh-CN" altLang="en-US" sz="2000" b="1" dirty="0">
                <a:solidFill>
                  <a:schemeClr val="accent2"/>
                </a:solidFill>
              </a:rPr>
              <a:t>选择轻松舒适的面试环境</a:t>
            </a:r>
            <a:endParaRPr lang="zh-CN" altLang="en-US" sz="2000" b="1" dirty="0">
              <a:solidFill>
                <a:schemeClr val="accent2"/>
              </a:solidFill>
            </a:endParaRPr>
          </a:p>
          <a:p>
            <a:pPr lvl="1">
              <a:lnSpc>
                <a:spcPct val="90000"/>
              </a:lnSpc>
              <a:buFont typeface="Wingdings" panose="05000000000000000000" pitchFamily="2" charset="2"/>
              <a:buChar char="Ø"/>
            </a:pPr>
            <a:r>
              <a:rPr lang="zh-CN" altLang="en-US" sz="2000" b="1" dirty="0">
                <a:solidFill>
                  <a:schemeClr val="accent2"/>
                </a:solidFill>
                <a:latin typeface="宋体" panose="02010600030101010101" pitchFamily="2" charset="-122"/>
              </a:rPr>
              <a:t>舒适的座位</a:t>
            </a:r>
            <a:endParaRPr lang="zh-CN" altLang="en-US" sz="2000" b="1" dirty="0">
              <a:solidFill>
                <a:schemeClr val="accent2"/>
              </a:solidFill>
              <a:latin typeface="宋体" panose="02010600030101010101" pitchFamily="2" charset="-122"/>
            </a:endParaRPr>
          </a:p>
          <a:p>
            <a:pPr lvl="1">
              <a:lnSpc>
                <a:spcPct val="90000"/>
              </a:lnSpc>
              <a:buFont typeface="Wingdings" panose="05000000000000000000" pitchFamily="2" charset="2"/>
              <a:buChar char="Ø"/>
            </a:pPr>
            <a:r>
              <a:rPr lang="zh-CN" altLang="en-US" sz="2000" b="1" dirty="0">
                <a:solidFill>
                  <a:schemeClr val="accent2"/>
                </a:solidFill>
                <a:latin typeface="宋体" panose="02010600030101010101" pitchFamily="2" charset="-122"/>
              </a:rPr>
              <a:t>适宜的光线和温度</a:t>
            </a:r>
            <a:endParaRPr lang="zh-CN" altLang="en-US" sz="2000" b="1" dirty="0">
              <a:solidFill>
                <a:schemeClr val="accent2"/>
              </a:solidFill>
              <a:latin typeface="宋体" panose="02010600030101010101" pitchFamily="2" charset="-122"/>
            </a:endParaRPr>
          </a:p>
          <a:p>
            <a:pPr lvl="1">
              <a:lnSpc>
                <a:spcPct val="90000"/>
              </a:lnSpc>
              <a:buFont typeface="Wingdings" panose="05000000000000000000" pitchFamily="2" charset="2"/>
              <a:buChar char="Ø"/>
            </a:pPr>
            <a:r>
              <a:rPr lang="zh-CN" altLang="en-US" sz="2000" b="1" dirty="0">
                <a:solidFill>
                  <a:schemeClr val="accent2"/>
                </a:solidFill>
                <a:latin typeface="宋体" panose="02010600030101010101" pitchFamily="2" charset="-122"/>
              </a:rPr>
              <a:t>安静</a:t>
            </a:r>
            <a:r>
              <a:rPr lang="en-US" altLang="zh-CN" sz="2000" b="1" dirty="0">
                <a:solidFill>
                  <a:schemeClr val="accent2"/>
                </a:solidFill>
                <a:latin typeface="宋体" panose="02010600030101010101" pitchFamily="2" charset="-122"/>
              </a:rPr>
              <a:t>,</a:t>
            </a:r>
            <a:r>
              <a:rPr lang="zh-CN" altLang="en-US" sz="2000" b="1" dirty="0">
                <a:solidFill>
                  <a:schemeClr val="accent2"/>
                </a:solidFill>
                <a:latin typeface="宋体" panose="02010600030101010101" pitchFamily="2" charset="-122"/>
              </a:rPr>
              <a:t>无噪声</a:t>
            </a:r>
            <a:endParaRPr lang="zh-CN" altLang="en-US" sz="2000" b="1" dirty="0">
              <a:solidFill>
                <a:schemeClr val="accent2"/>
              </a:solidFill>
              <a:latin typeface="宋体" panose="02010600030101010101" pitchFamily="2" charset="-122"/>
            </a:endParaRPr>
          </a:p>
          <a:p>
            <a:pPr lvl="1">
              <a:lnSpc>
                <a:spcPct val="90000"/>
              </a:lnSpc>
              <a:buFont typeface="Wingdings" panose="05000000000000000000" pitchFamily="2" charset="2"/>
              <a:buChar char="Ø"/>
            </a:pPr>
            <a:r>
              <a:rPr lang="zh-CN" altLang="en-US" sz="2000" b="1" dirty="0">
                <a:solidFill>
                  <a:schemeClr val="accent2"/>
                </a:solidFill>
                <a:latin typeface="宋体" panose="02010600030101010101" pitchFamily="2" charset="-122"/>
              </a:rPr>
              <a:t>不被意外工作打断</a:t>
            </a:r>
            <a:endParaRPr lang="zh-CN" altLang="en-US" sz="2000" b="1" dirty="0">
              <a:solidFill>
                <a:schemeClr val="accent2"/>
              </a:solidFill>
              <a:latin typeface="宋体" panose="02010600030101010101" pitchFamily="2" charset="-122"/>
            </a:endParaRPr>
          </a:p>
        </p:txBody>
      </p:sp>
      <p:sp>
        <p:nvSpPr>
          <p:cNvPr id="6" name="矩形 5"/>
          <p:cNvSpPr/>
          <p:nvPr/>
        </p:nvSpPr>
        <p:spPr>
          <a:xfrm>
            <a:off x="251520" y="968344"/>
            <a:ext cx="468052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rgbClr val="C00000"/>
                </a:solidFill>
                <a:ea typeface="楷体_GB2312" pitchFamily="49" charset="-122"/>
              </a:rPr>
              <a:t>三、面试前的准备</a:t>
            </a:r>
            <a:endParaRPr lang="zh-CN" altLang="en-US" sz="3200" b="1" dirty="0">
              <a:solidFill>
                <a:srgbClr val="C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87624" y="836712"/>
            <a:ext cx="532859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accent2"/>
              </a:solidFill>
              <a:latin typeface="宋体" panose="02010600030101010101" pitchFamily="2" charset="-122"/>
            </a:endParaRPr>
          </a:p>
        </p:txBody>
      </p:sp>
      <p:sp>
        <p:nvSpPr>
          <p:cNvPr id="7" name="内容占位符 6"/>
          <p:cNvSpPr>
            <a:spLocks noGrp="1"/>
          </p:cNvSpPr>
          <p:nvPr>
            <p:ph idx="1"/>
          </p:nvPr>
        </p:nvSpPr>
        <p:spPr>
          <a:xfrm>
            <a:off x="467544" y="2780928"/>
            <a:ext cx="8219256" cy="3345235"/>
          </a:xfrm>
        </p:spPr>
        <p:txBody>
          <a:bodyPr>
            <a:normAutofit/>
          </a:bodyPr>
          <a:lstStyle/>
          <a:p>
            <a:pPr marL="0" indent="0">
              <a:buNone/>
            </a:pPr>
            <a:r>
              <a:rPr lang="zh-CN" altLang="en-US" sz="2000" b="1" dirty="0">
                <a:solidFill>
                  <a:schemeClr val="accent2"/>
                </a:solidFill>
                <a:latin typeface="+mn-ea"/>
              </a:rPr>
              <a:t>有一家民营企业要招聘一位销售部经理，老板问了这样三个问题：</a:t>
            </a:r>
            <a:endParaRPr lang="zh-CN" altLang="en-US" sz="2000" b="1" dirty="0">
              <a:solidFill>
                <a:schemeClr val="accent2"/>
              </a:solidFill>
              <a:latin typeface="+mn-ea"/>
            </a:endParaRPr>
          </a:p>
          <a:p>
            <a:pPr marL="0" indent="0">
              <a:buNone/>
            </a:pPr>
            <a:r>
              <a:rPr lang="zh-CN" altLang="en-US" sz="2000" b="1" dirty="0">
                <a:solidFill>
                  <a:schemeClr val="accent2"/>
                </a:solidFill>
                <a:latin typeface="+mn-ea"/>
              </a:rPr>
              <a:t>①我们公司的这个职位需要带领十几个人的队伍，你认为你带人带得怎么样？</a:t>
            </a:r>
            <a:endParaRPr lang="zh-CN" altLang="en-US" sz="2000" b="1" dirty="0">
              <a:solidFill>
                <a:schemeClr val="accent2"/>
              </a:solidFill>
              <a:latin typeface="+mn-ea"/>
            </a:endParaRPr>
          </a:p>
          <a:p>
            <a:pPr marL="0" indent="0">
              <a:buNone/>
            </a:pPr>
            <a:r>
              <a:rPr lang="zh-CN" altLang="en-US" sz="2000" b="1" dirty="0">
                <a:solidFill>
                  <a:schemeClr val="accent2"/>
                </a:solidFill>
                <a:latin typeface="+mn-ea"/>
              </a:rPr>
              <a:t>②你团队工作怎么样？因为这个职位需要到处交流、沟通，你觉得团队精神好不好？</a:t>
            </a:r>
            <a:endParaRPr lang="zh-CN" altLang="en-US" sz="2000" b="1" dirty="0">
              <a:solidFill>
                <a:schemeClr val="accent2"/>
              </a:solidFill>
              <a:latin typeface="+mn-ea"/>
            </a:endParaRPr>
          </a:p>
          <a:p>
            <a:pPr marL="0" indent="0">
              <a:buNone/>
            </a:pPr>
            <a:r>
              <a:rPr lang="zh-CN" altLang="en-US" sz="2000" b="1" dirty="0">
                <a:solidFill>
                  <a:schemeClr val="accent2"/>
                </a:solidFill>
                <a:latin typeface="+mn-ea"/>
              </a:rPr>
              <a:t>③我们公司是刚刚设立这个职位，压力特别大，需要经常出差，你能不能适应这种高压力的工作状况？</a:t>
            </a:r>
            <a:endParaRPr lang="zh-CN" altLang="en-US" sz="2000" b="1" dirty="0">
              <a:solidFill>
                <a:schemeClr val="accent2"/>
              </a:solidFill>
              <a:latin typeface="+mn-ea"/>
            </a:endParaRPr>
          </a:p>
          <a:p>
            <a:pPr marL="0" indent="0">
              <a:buNone/>
            </a:pPr>
            <a:endParaRPr lang="zh-CN" altLang="en-US" dirty="0"/>
          </a:p>
        </p:txBody>
      </p:sp>
      <p:sp>
        <p:nvSpPr>
          <p:cNvPr id="3" name="矩形 2"/>
          <p:cNvSpPr/>
          <p:nvPr/>
        </p:nvSpPr>
        <p:spPr>
          <a:xfrm>
            <a:off x="26118" y="836712"/>
            <a:ext cx="8215575" cy="8557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3200" b="1" dirty="0">
                <a:solidFill>
                  <a:schemeClr val="accent2"/>
                </a:solidFill>
                <a:latin typeface="Verdana" panose="020B0604030504040204" pitchFamily="34" charset="0"/>
                <a:ea typeface="楷体_GB2312" pitchFamily="49" charset="-122"/>
              </a:rPr>
              <a:t>四、面试过程中的技巧</a:t>
            </a:r>
            <a:endParaRPr kumimoji="1" lang="zh-CN" altLang="en-US" sz="3200" b="1" dirty="0">
              <a:solidFill>
                <a:schemeClr val="accent2"/>
              </a:solidFill>
              <a:latin typeface="Verdana" panose="020B0604030504040204" pitchFamily="34" charset="0"/>
              <a:ea typeface="楷体_GB2312" pitchFamily="49" charset="-122"/>
            </a:endParaRPr>
          </a:p>
        </p:txBody>
      </p:sp>
      <p:sp>
        <p:nvSpPr>
          <p:cNvPr id="6" name="矩形 5"/>
          <p:cNvSpPr/>
          <p:nvPr/>
        </p:nvSpPr>
        <p:spPr>
          <a:xfrm>
            <a:off x="673315" y="1943785"/>
            <a:ext cx="4995899" cy="707886"/>
          </a:xfrm>
          <a:prstGeom prst="rect">
            <a:avLst/>
          </a:prstGeom>
        </p:spPr>
        <p:txBody>
          <a:bodyPr wrap="square">
            <a:spAutoFit/>
          </a:bodyPr>
          <a:lstStyle/>
          <a:p>
            <a:r>
              <a:rPr lang="zh-CN" altLang="en-US" sz="2000" b="1" dirty="0">
                <a:solidFill>
                  <a:schemeClr val="accent2"/>
                </a:solidFill>
                <a:latin typeface="+mn-ea"/>
              </a:rPr>
              <a:t>面试</a:t>
            </a:r>
            <a:r>
              <a:rPr lang="zh-CN" altLang="en-US" sz="2000" b="1" dirty="0">
                <a:solidFill>
                  <a:srgbClr val="C0504D"/>
                </a:solidFill>
                <a:latin typeface="+mn-ea"/>
              </a:rPr>
              <a:t>过程中的技巧（一）</a:t>
            </a:r>
            <a:br>
              <a:rPr lang="zh-CN" altLang="en-US" sz="2000" b="1" dirty="0">
                <a:solidFill>
                  <a:srgbClr val="C0504D"/>
                </a:solidFill>
                <a:latin typeface="+mn-ea"/>
              </a:rPr>
            </a:br>
            <a:r>
              <a:rPr lang="en-US" altLang="zh-CN" sz="2000" b="1" dirty="0">
                <a:solidFill>
                  <a:srgbClr val="C0504D"/>
                </a:solidFill>
                <a:latin typeface="+mn-ea"/>
              </a:rPr>
              <a:t>----</a:t>
            </a:r>
            <a:r>
              <a:rPr lang="zh-CN" altLang="en-US" sz="2000" b="1" dirty="0">
                <a:solidFill>
                  <a:srgbClr val="C0504D"/>
                </a:solidFill>
                <a:latin typeface="+mn-ea"/>
              </a:rPr>
              <a:t>面试问题的种类</a:t>
            </a:r>
            <a:endParaRPr lang="zh-CN" altLang="en-US" sz="2000" b="1" dirty="0">
              <a:latin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a:xfrm>
            <a:off x="492230" y="2492896"/>
            <a:ext cx="8194570" cy="3633267"/>
          </a:xfrm>
        </p:spPr>
        <p:txBody>
          <a:bodyPr/>
          <a:lstStyle/>
          <a:p>
            <a:pPr>
              <a:lnSpc>
                <a:spcPct val="80000"/>
              </a:lnSpc>
              <a:buNone/>
            </a:pPr>
            <a:r>
              <a:rPr lang="zh-CN" altLang="en-US" sz="2000" b="1" dirty="0">
                <a:solidFill>
                  <a:schemeClr val="accent2"/>
                </a:solidFill>
                <a:latin typeface="+mn-ea"/>
              </a:rPr>
              <a:t>   分析：</a:t>
            </a:r>
            <a:endParaRPr lang="en-US" altLang="zh-CN" sz="2000" b="1" dirty="0">
              <a:solidFill>
                <a:schemeClr val="accent2"/>
              </a:solidFill>
              <a:latin typeface="+mn-ea"/>
            </a:endParaRPr>
          </a:p>
          <a:p>
            <a:pPr>
              <a:lnSpc>
                <a:spcPct val="80000"/>
              </a:lnSpc>
              <a:buNone/>
            </a:pPr>
            <a:r>
              <a:rPr lang="zh-CN" altLang="en-US" sz="2000" dirty="0">
                <a:solidFill>
                  <a:schemeClr val="accent2"/>
                </a:solidFill>
                <a:latin typeface="宋体" panose="02010600030101010101" pitchFamily="2" charset="-122"/>
              </a:rPr>
              <a:t>   </a:t>
            </a:r>
            <a:r>
              <a:rPr lang="zh-CN" altLang="en-US" sz="2000" b="1" dirty="0">
                <a:solidFill>
                  <a:schemeClr val="accent2"/>
                </a:solidFill>
                <a:latin typeface="宋体" panose="02010600030101010101" pitchFamily="2" charset="-122"/>
              </a:rPr>
              <a:t>这三个问题就是想了解候选人的领导力、团队精神和是否可以承受巨大作压力的能力。但是这种提问方式明显带有引导性，谁都可以做出以下答案：</a:t>
            </a:r>
            <a:endParaRPr lang="en-US" altLang="zh-CN" sz="2000" b="1" dirty="0">
              <a:solidFill>
                <a:schemeClr val="accent2"/>
              </a:solidFill>
              <a:latin typeface="宋体" panose="02010600030101010101" pitchFamily="2" charset="-122"/>
            </a:endParaRPr>
          </a:p>
          <a:p>
            <a:pPr>
              <a:lnSpc>
                <a:spcPct val="80000"/>
              </a:lnSpc>
              <a:buNone/>
            </a:pPr>
            <a:endParaRPr lang="zh-CN" altLang="en-US" sz="2000" b="1" dirty="0">
              <a:solidFill>
                <a:schemeClr val="accent2"/>
              </a:solidFill>
              <a:latin typeface="宋体" panose="02010600030101010101" pitchFamily="2" charset="-122"/>
            </a:endParaRPr>
          </a:p>
          <a:p>
            <a:pPr>
              <a:lnSpc>
                <a:spcPct val="80000"/>
              </a:lnSpc>
              <a:buNone/>
            </a:pPr>
            <a:r>
              <a:rPr lang="zh-CN" altLang="en-US" sz="2000" b="1" dirty="0">
                <a:solidFill>
                  <a:schemeClr val="accent2"/>
                </a:solidFill>
                <a:latin typeface="宋体" panose="02010600030101010101" pitchFamily="2" charset="-122"/>
              </a:rPr>
              <a:t>   ①我管理人非常好 </a:t>
            </a:r>
            <a:endParaRPr lang="en-US" altLang="zh-CN" sz="2000" b="1" dirty="0">
              <a:solidFill>
                <a:schemeClr val="accent2"/>
              </a:solidFill>
              <a:latin typeface="宋体" panose="02010600030101010101" pitchFamily="2" charset="-122"/>
            </a:endParaRPr>
          </a:p>
          <a:p>
            <a:pPr>
              <a:lnSpc>
                <a:spcPct val="80000"/>
              </a:lnSpc>
              <a:buNone/>
            </a:pPr>
            <a:r>
              <a:rPr lang="zh-CN" altLang="en-US" sz="2000" b="1" dirty="0">
                <a:solidFill>
                  <a:schemeClr val="accent2"/>
                </a:solidFill>
                <a:latin typeface="宋体" panose="02010600030101010101" pitchFamily="2" charset="-122"/>
              </a:rPr>
              <a:t>   ②我团队精神非常好。</a:t>
            </a:r>
            <a:endParaRPr lang="en-US" altLang="zh-CN" sz="2000" b="1" dirty="0">
              <a:solidFill>
                <a:schemeClr val="accent2"/>
              </a:solidFill>
              <a:latin typeface="宋体" panose="02010600030101010101" pitchFamily="2" charset="-122"/>
            </a:endParaRPr>
          </a:p>
          <a:p>
            <a:pPr>
              <a:lnSpc>
                <a:spcPct val="80000"/>
              </a:lnSpc>
              <a:buNone/>
            </a:pPr>
            <a:r>
              <a:rPr lang="zh-CN" altLang="en-US" sz="2000" b="1" dirty="0">
                <a:solidFill>
                  <a:schemeClr val="accent2"/>
                </a:solidFill>
                <a:latin typeface="宋体" panose="02010600030101010101" pitchFamily="2" charset="-122"/>
              </a:rPr>
              <a:t>   ③我非常喜欢出差</a:t>
            </a:r>
            <a:endParaRPr lang="zh-CN" altLang="en-US" sz="2000" b="1" dirty="0"/>
          </a:p>
        </p:txBody>
      </p:sp>
      <p:sp>
        <p:nvSpPr>
          <p:cNvPr id="3" name="矩形 2"/>
          <p:cNvSpPr/>
          <p:nvPr/>
        </p:nvSpPr>
        <p:spPr>
          <a:xfrm>
            <a:off x="26118" y="940052"/>
            <a:ext cx="562600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3200" b="1" dirty="0">
                <a:solidFill>
                  <a:schemeClr val="accent2"/>
                </a:solidFill>
                <a:latin typeface="Verdana" panose="020B0604030504040204" pitchFamily="34" charset="0"/>
                <a:ea typeface="楷体_GB2312" pitchFamily="49" charset="-122"/>
              </a:rPr>
              <a:t>四、面试过程中的技巧</a:t>
            </a:r>
            <a:endParaRPr kumimoji="1" lang="zh-CN" altLang="en-US" sz="3200" b="1" dirty="0">
              <a:solidFill>
                <a:schemeClr val="accent2"/>
              </a:solidFill>
              <a:latin typeface="Verdana" panose="020B0604030504040204" pitchFamily="34" charset="0"/>
              <a:ea typeface="楷体_GB2312" pitchFamily="49" charset="-122"/>
            </a:endParaRPr>
          </a:p>
        </p:txBody>
      </p:sp>
      <p:sp>
        <p:nvSpPr>
          <p:cNvPr id="4" name="矩形 3"/>
          <p:cNvSpPr/>
          <p:nvPr/>
        </p:nvSpPr>
        <p:spPr>
          <a:xfrm>
            <a:off x="712751" y="1772817"/>
            <a:ext cx="395594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accent2"/>
                </a:solidFill>
                <a:latin typeface="Verdana" panose="020B0604030504040204" pitchFamily="34" charset="0"/>
                <a:ea typeface="宋体" panose="02010600030101010101" pitchFamily="2" charset="-122"/>
              </a:rPr>
              <a:t>面试过程中的技巧（一</a:t>
            </a:r>
            <a:r>
              <a:rPr lang="zh-CN" altLang="en-US" dirty="0">
                <a:solidFill>
                  <a:schemeClr val="accent2"/>
                </a:solidFill>
                <a:latin typeface="Verdana" panose="020B0604030504040204" pitchFamily="34" charset="0"/>
                <a:ea typeface="宋体" panose="02010600030101010101" pitchFamily="2" charset="-122"/>
              </a:rPr>
              <a:t>）</a:t>
            </a:r>
            <a:endParaRPr lang="en-US" altLang="zh-CN" dirty="0">
              <a:solidFill>
                <a:schemeClr val="accent2"/>
              </a:solidFill>
              <a:latin typeface="Verdana" panose="020B0604030504040204" pitchFamily="34" charset="0"/>
              <a:ea typeface="宋体" panose="02010600030101010101" pitchFamily="2" charset="-122"/>
            </a:endParaRPr>
          </a:p>
          <a:p>
            <a:r>
              <a:rPr lang="zh-CN" altLang="en-US" b="1" dirty="0">
                <a:solidFill>
                  <a:schemeClr val="accent2"/>
                </a:solidFill>
                <a:latin typeface="Verdana" panose="020B0604030504040204" pitchFamily="34" charset="0"/>
                <a:ea typeface="宋体" panose="02010600030101010101" pitchFamily="2" charset="-122"/>
              </a:rPr>
              <a:t>问题的种类</a:t>
            </a:r>
            <a:endParaRPr lang="zh-CN" altLang="en-US" b="1" dirty="0">
              <a:solidFill>
                <a:schemeClr val="accent2"/>
              </a:solidFill>
              <a:latin typeface="Verdana" panose="020B0604030504040204" pitchFamily="34" charset="0"/>
              <a:ea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commondata" val="eyJoZGlkIjoiNGIwMmM0MjFkM2ZlNzc1MTZmNWRlYTg4ZjhhZWExNzc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5696</Words>
  <Application>WPS 演示</Application>
  <PresentationFormat>全屏显示(4:3)</PresentationFormat>
  <Paragraphs>426</Paragraphs>
  <Slides>32</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32</vt:i4>
      </vt:variant>
    </vt:vector>
  </HeadingPairs>
  <TitlesOfParts>
    <vt:vector size="46" baseType="lpstr">
      <vt:lpstr>Arial</vt:lpstr>
      <vt:lpstr>宋体</vt:lpstr>
      <vt:lpstr>Wingdings</vt:lpstr>
      <vt:lpstr>楷体_GB2312</vt:lpstr>
      <vt:lpstr>新宋体</vt:lpstr>
      <vt:lpstr>Times New Roman</vt:lpstr>
      <vt:lpstr>Verdana</vt:lpstr>
      <vt:lpstr>华文楷体</vt:lpstr>
      <vt:lpstr>Garamond</vt:lpstr>
      <vt:lpstr>Calibri</vt:lpstr>
      <vt:lpstr>微软雅黑</vt:lpstr>
      <vt:lpstr>Arial Unicode MS</vt:lpstr>
      <vt:lpstr>黑体</vt:lpstr>
      <vt:lpstr>Office 主题​​</vt:lpstr>
      <vt:lpstr>人力资源部</vt:lpstr>
      <vt:lpstr>企业招聘实务</vt:lpstr>
      <vt:lpstr>PowerPoint 演示文稿</vt:lpstr>
      <vt:lpstr>PowerPoint 演示文稿</vt:lpstr>
      <vt:lpstr>PowerPoint 演示文稿</vt:lpstr>
      <vt:lpstr>人力资源部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四、面试过程中的技巧 </vt:lpstr>
      <vt:lpstr>四、面试过程中的技巧</vt:lpstr>
      <vt:lpstr> 四、面试过程中的技巧 </vt:lpstr>
      <vt:lpstr> 四、面试过程中的技巧 </vt:lpstr>
      <vt:lpstr>  四、面试过程中的技巧 </vt:lpstr>
      <vt:lpstr>PowerPoint 演示文稿</vt:lpstr>
      <vt:lpstr>面试中注意事件 </vt:lpstr>
      <vt:lpstr>五、面试中存在的误区</vt:lpstr>
      <vt:lpstr> 六、典型案例讨论 </vt:lpstr>
      <vt:lpstr>六、典型案例讨论</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易车车品介绍</dc:title>
  <dc:creator>微软用户</dc:creator>
  <cp:lastModifiedBy>雁冰</cp:lastModifiedBy>
  <cp:revision>186</cp:revision>
  <dcterms:created xsi:type="dcterms:W3CDTF">2013-03-04T05:53:00Z</dcterms:created>
  <dcterms:modified xsi:type="dcterms:W3CDTF">2024-02-27T09:13:47Z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D2AC0B3E164346C48C099D3FB6CDF3C5_12</vt:lpwstr>
  </property>
  <property fmtid="{D5CDD505-2E9C-101B-9397-08002B2CF9AE}" pid="3" name="KSOProductBuildVer">
    <vt:lpwstr>2052-12.1.0.16388</vt:lpwstr>
  </property>
</Properties>
</file>